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8" r:id="rId2"/>
    <p:sldId id="386" r:id="rId3"/>
    <p:sldId id="355" r:id="rId4"/>
    <p:sldId id="363" r:id="rId5"/>
    <p:sldId id="387" r:id="rId6"/>
    <p:sldId id="358" r:id="rId7"/>
    <p:sldId id="389" r:id="rId8"/>
    <p:sldId id="388" r:id="rId9"/>
    <p:sldId id="334" r:id="rId10"/>
    <p:sldId id="335" r:id="rId11"/>
    <p:sldId id="357" r:id="rId12"/>
    <p:sldId id="364" r:id="rId13"/>
    <p:sldId id="360" r:id="rId14"/>
    <p:sldId id="379" r:id="rId15"/>
    <p:sldId id="377" r:id="rId16"/>
    <p:sldId id="380" r:id="rId17"/>
    <p:sldId id="366" r:id="rId18"/>
    <p:sldId id="367" r:id="rId19"/>
    <p:sldId id="257" r:id="rId20"/>
    <p:sldId id="372" r:id="rId21"/>
    <p:sldId id="371" r:id="rId22"/>
    <p:sldId id="370" r:id="rId23"/>
    <p:sldId id="369" r:id="rId24"/>
    <p:sldId id="259" r:id="rId25"/>
    <p:sldId id="368" r:id="rId26"/>
    <p:sldId id="374" r:id="rId27"/>
    <p:sldId id="385" r:id="rId28"/>
    <p:sldId id="384" r:id="rId29"/>
    <p:sldId id="381" r:id="rId30"/>
    <p:sldId id="382" r:id="rId31"/>
    <p:sldId id="373" r:id="rId32"/>
    <p:sldId id="376" r:id="rId33"/>
    <p:sldId id="378" r:id="rId34"/>
    <p:sldId id="362" r:id="rId35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9D2"/>
    <a:srgbClr val="FFCCFF"/>
    <a:srgbClr val="FF99CC"/>
    <a:srgbClr val="F81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1" autoAdjust="0"/>
  </p:normalViewPr>
  <p:slideViewPr>
    <p:cSldViewPr snapToGrid="0">
      <p:cViewPr varScale="1">
        <p:scale>
          <a:sx n="70" d="100"/>
          <a:sy n="70" d="100"/>
        </p:scale>
        <p:origin x="4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-gyoumu.koseikan.lan\gyoumu-share\36&#34220;&#21092;&#37096;\&#34220;&#21092;&#37096;&#65343;&#20849;&#26377;&#65288;9999&#65289;\&#20304;&#37326;\&#36039;&#26009;\&#33102;&#33235;&#34220;&#29289;&#30274;&#27861;&#23398;&#20250;&#36039;&#26009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-gyoumu.koseikan.lan\gyoumu-share\36&#34220;&#21092;&#37096;\&#34220;&#21092;&#37096;&#65343;&#20849;&#26377;&#65288;9999&#65289;\&#20304;&#37326;\&#36039;&#26009;\&#33102;&#33235;&#34220;&#29289;&#30274;&#27861;&#23398;&#20250;&#36039;&#26009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-gyoumu.koseikan.lan\gyoumu-share\36&#34220;&#21092;&#37096;\&#34220;&#21092;&#37096;&#65343;&#20849;&#26377;&#65288;9999&#65289;\&#20304;&#37326;\&#36039;&#26009;\&#33102;&#33235;&#34220;&#29289;&#30274;&#27861;&#23398;&#20250;&#36039;&#26009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-gyoumu.koseikan.lan\gyoumu-share\36&#34220;&#21092;&#37096;\&#34220;&#21092;&#37096;&#65343;&#20849;&#26377;&#65288;9999&#65289;\&#20304;&#37326;\&#36039;&#26009;\&#33102;&#33235;&#34220;&#29289;&#30274;&#27861;&#23398;&#20250;&#36039;&#26009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200" b="1"/>
              <a:t>A</a:t>
            </a:r>
            <a:r>
              <a:rPr lang="ja-JP" altLang="en-US" sz="1200" b="1"/>
              <a:t>：</a:t>
            </a:r>
            <a:r>
              <a:rPr lang="en-US" altLang="ja-JP" sz="1200" b="1"/>
              <a:t>HbA1c6.5%</a:t>
            </a:r>
            <a:r>
              <a:rPr lang="ja-JP" altLang="en-US" sz="1200" b="1"/>
              <a:t>以下かつ</a:t>
            </a:r>
            <a:r>
              <a:rPr lang="en-US" altLang="ja-JP" sz="1200" b="1"/>
              <a:t>eGFR30</a:t>
            </a:r>
            <a:r>
              <a:rPr lang="ja-JP" altLang="en-US" sz="1200" b="1"/>
              <a:t>以上</a:t>
            </a:r>
            <a:endParaRPr lang="en-US" altLang="ja-JP" sz="1200" b="1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Sheet1!$B$4</c:f>
              <c:strCache>
                <c:ptCount val="1"/>
                <c:pt idx="0">
                  <c:v>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2C-470E-9BFE-E52C58C8FDF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2C-470E-9BFE-E52C58C8FDF7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2C-470E-9BFE-E52C58C8FDF7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2C-470E-9BFE-E52C58C8FDF7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2C-470E-9BFE-E52C58C8FDF7}"/>
              </c:ext>
            </c:extLst>
          </c:dPt>
          <c:cat>
            <c:strRef>
              <c:f>Sheet1!$A$5:$A$9</c:f>
              <c:strCache>
                <c:ptCount val="5"/>
                <c:pt idx="0">
                  <c:v>①</c:v>
                </c:pt>
                <c:pt idx="1">
                  <c:v>②</c:v>
                </c:pt>
                <c:pt idx="2">
                  <c:v>③</c:v>
                </c:pt>
                <c:pt idx="3">
                  <c:v>④</c:v>
                </c:pt>
                <c:pt idx="4">
                  <c:v>⑤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5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82C-470E-9BFE-E52C58C8F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200" b="1"/>
              <a:t>B</a:t>
            </a:r>
            <a:r>
              <a:rPr lang="ja-JP" altLang="en-US" sz="1200" b="1" dirty="0"/>
              <a:t>：</a:t>
            </a:r>
            <a:r>
              <a:rPr lang="en-US" altLang="ja-JP" sz="1200" b="1" dirty="0"/>
              <a:t>HbA1c6.5%</a:t>
            </a:r>
            <a:r>
              <a:rPr lang="ja-JP" altLang="en-US" sz="1200" b="1" dirty="0"/>
              <a:t>以上かつ</a:t>
            </a:r>
            <a:r>
              <a:rPr lang="en-US" altLang="ja-JP" sz="1200" b="1" dirty="0"/>
              <a:t>eGFR30</a:t>
            </a:r>
            <a:r>
              <a:rPr lang="ja-JP" altLang="en-US" sz="1200" b="1" dirty="0"/>
              <a:t>以上</a:t>
            </a:r>
            <a:endParaRPr lang="en-US" altLang="ja-JP" sz="1200" b="1" dirty="0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3988728964989096"/>
          <c:y val="0.22050774667029083"/>
          <c:w val="0.33353937989671489"/>
          <c:h val="0.55404707801032893"/>
        </c:manualLayout>
      </c:layout>
      <c:pieChart>
        <c:varyColors val="1"/>
        <c:ser>
          <c:idx val="0"/>
          <c:order val="0"/>
          <c:tx>
            <c:strRef>
              <c:f>Sheet1!$C$4</c:f>
              <c:strCache>
                <c:ptCount val="1"/>
                <c:pt idx="0">
                  <c:v>B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27-4A81-9BC6-A6A38ECD5A0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27-4A81-9BC6-A6A38ECD5A0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27-4A81-9BC6-A6A38ECD5A01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27-4A81-9BC6-A6A38ECD5A01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27-4A81-9BC6-A6A38ECD5A01}"/>
              </c:ext>
            </c:extLst>
          </c:dPt>
          <c:cat>
            <c:strRef>
              <c:f>Sheet1!$A$5:$A$9</c:f>
              <c:strCache>
                <c:ptCount val="5"/>
                <c:pt idx="0">
                  <c:v>①</c:v>
                </c:pt>
                <c:pt idx="1">
                  <c:v>②</c:v>
                </c:pt>
                <c:pt idx="2">
                  <c:v>③</c:v>
                </c:pt>
                <c:pt idx="3">
                  <c:v>④</c:v>
                </c:pt>
                <c:pt idx="4">
                  <c:v>⑤</c:v>
                </c:pt>
              </c:strCache>
            </c:strRef>
          </c:cat>
          <c:val>
            <c:numRef>
              <c:f>Sheet1!$C$5:$C$9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27-4A81-9BC6-A6A38ECD5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200" b="1"/>
              <a:t>C</a:t>
            </a:r>
            <a:r>
              <a:rPr lang="ja-JP" altLang="en-US" sz="1200" b="1"/>
              <a:t>：</a:t>
            </a:r>
            <a:r>
              <a:rPr lang="en-US" altLang="ja-JP" sz="1200" b="1"/>
              <a:t>HbA1c6.5%</a:t>
            </a:r>
            <a:r>
              <a:rPr lang="ja-JP" altLang="en-US" sz="1200" b="1"/>
              <a:t>以下かつ</a:t>
            </a:r>
            <a:r>
              <a:rPr lang="en-US" altLang="ja-JP" sz="1200" b="1"/>
              <a:t>eGFR30</a:t>
            </a:r>
            <a:r>
              <a:rPr lang="ja-JP" altLang="en-US" sz="1200" b="1"/>
              <a:t>以下</a:t>
            </a:r>
            <a:endParaRPr lang="en-US" altLang="ja-JP" sz="1200" b="1"/>
          </a:p>
        </c:rich>
      </c:tx>
      <c:layout>
        <c:manualLayout>
          <c:xMode val="edge"/>
          <c:yMode val="edge"/>
          <c:x val="0.10718317369547994"/>
          <c:y val="5.3046603216106956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Sheet1!$D$4</c:f>
              <c:strCache>
                <c:ptCount val="1"/>
                <c:pt idx="0">
                  <c:v>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24-43FB-93FB-7E6E77DBA89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24-43FB-93FB-7E6E77DBA897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24-43FB-93FB-7E6E77DBA897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24-43FB-93FB-7E6E77DBA897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024-43FB-93FB-7E6E77DBA897}"/>
              </c:ext>
            </c:extLst>
          </c:dPt>
          <c:cat>
            <c:strRef>
              <c:f>Sheet1!$A$5:$A$9</c:f>
              <c:strCache>
                <c:ptCount val="5"/>
                <c:pt idx="0">
                  <c:v>①</c:v>
                </c:pt>
                <c:pt idx="1">
                  <c:v>②</c:v>
                </c:pt>
                <c:pt idx="2">
                  <c:v>③</c:v>
                </c:pt>
                <c:pt idx="3">
                  <c:v>④</c:v>
                </c:pt>
                <c:pt idx="4">
                  <c:v>⑤</c:v>
                </c:pt>
              </c:strCache>
            </c:strRef>
          </c:cat>
          <c:val>
            <c:numRef>
              <c:f>Sheet1!$D$5:$D$9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024-43FB-93FB-7E6E77DBA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200" b="1"/>
              <a:t>D</a:t>
            </a:r>
            <a:r>
              <a:rPr lang="ja-JP" altLang="en-US" sz="1200" b="1"/>
              <a:t>：</a:t>
            </a:r>
            <a:r>
              <a:rPr lang="en-US" altLang="ja-JP" sz="1200" b="1"/>
              <a:t>HbA1c6.5%</a:t>
            </a:r>
            <a:r>
              <a:rPr lang="ja-JP" altLang="en-US" sz="1200" b="1"/>
              <a:t>以上かつ</a:t>
            </a:r>
            <a:r>
              <a:rPr lang="en-US" altLang="ja-JP" sz="1200" b="1"/>
              <a:t>eGFR30</a:t>
            </a:r>
            <a:r>
              <a:rPr lang="ja-JP" altLang="en-US" sz="1200" b="1"/>
              <a:t>以下</a:t>
            </a:r>
            <a:endParaRPr lang="en-US" altLang="ja-JP" sz="1200" b="1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Sheet1!$E$4</c:f>
              <c:strCache>
                <c:ptCount val="1"/>
                <c:pt idx="0">
                  <c:v>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7F-4B52-8FB6-3CF6CDB39E6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7F-4B52-8FB6-3CF6CDB39E6D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7F-4B52-8FB6-3CF6CDB39E6D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7F-4B52-8FB6-3CF6CDB39E6D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17F-4B52-8FB6-3CF6CDB39E6D}"/>
              </c:ext>
            </c:extLst>
          </c:dPt>
          <c:cat>
            <c:strRef>
              <c:f>Sheet1!$A$5:$A$9</c:f>
              <c:strCache>
                <c:ptCount val="5"/>
                <c:pt idx="0">
                  <c:v>①</c:v>
                </c:pt>
                <c:pt idx="1">
                  <c:v>②</c:v>
                </c:pt>
                <c:pt idx="2">
                  <c:v>③</c:v>
                </c:pt>
                <c:pt idx="3">
                  <c:v>④</c:v>
                </c:pt>
                <c:pt idx="4">
                  <c:v>⑤</c:v>
                </c:pt>
              </c:strCache>
            </c:strRef>
          </c:cat>
          <c:val>
            <c:numRef>
              <c:f>Sheet1!$E$5:$E$9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17F-4B52-8FB6-3CF6CDB39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1694185536232402"/>
          <c:y val="0.85680668986144171"/>
          <c:w val="0.48375176856848029"/>
          <c:h val="0.10563437709821155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 rtl="0"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EECAB-6FC9-423F-9943-0963EA3DFD4F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C4202-4951-426B-B787-3FB50169C4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4767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C4202-4951-426B-B787-3FB50169C42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60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1CB496-9DC4-4CBD-B6DA-44DF0AB0A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A5432D0-ACA9-4903-84B4-6EBAB9E5D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6A10A2-9415-4F99-808D-26C2C6B8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E7BA72-88C4-4A4A-889C-216A27CD0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013C21-A1B7-47C6-9DFF-C4C8BE78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DDADB-4BCC-428D-8984-C3E5E450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4686E41-CACA-4997-A8DC-D57AD52A7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F67997-798E-477D-AB58-4272DA8F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7F4253-078B-41E3-9449-8263DD3E8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C15CDB-A643-4730-99EE-8EE34702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300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F1AA541-A64D-45D3-BCAC-5A68606EE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16FFAE1-C719-4EAB-9A0E-4B61F7EBD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4293D5-6495-4F97-B2BA-2A31F3EB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657310-AD6B-4370-A0C3-9E62D878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8603CA-0FDE-4C30-AFBA-C866F7FD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79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04DD48-BA58-4A6A-A6A6-F805F6EC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832642-4F08-432D-8AD9-2F1E1E60F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B7A09E-124F-404A-B270-230034F6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F57BCC-7C61-47F8-B874-93C53687A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E20933-80B5-4FA6-92E2-79581614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462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CA4EBD-311E-4C48-B975-745807D9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5DC0DF-017A-4C3C-8DBC-D9CDF2E8A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7245E8-E84E-4625-8FD0-BCF950D4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DE9B27-4F9F-4339-B3A0-22FA0A42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FA4F63-EBA7-4418-BFE8-C93443E6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00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E499C1-8F86-485D-BD42-D3C2BB04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5ACBCC-7DE6-4B98-A52E-2F08090B9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AF4C6E9-892D-4375-9C24-3A13F5BCC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C23F171-F9BC-4528-B0DC-DB59EA3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E29B317-9600-4EA3-8253-7ACD2A92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EFD0592-5EE7-4689-9400-0A22DF9A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82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46E39-478B-4082-8F45-CFCAA146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053925-570B-4968-8A31-32C9B0126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0AC2BA3-BF40-4C4F-AAC3-698994D19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214C8F4-F0D9-4CB5-A39D-14C181458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001D8FF-E058-41CB-983C-69CAE72A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C184009-ACE1-45F6-BB24-2A31FB63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BBC0923-AC94-4617-B5A9-A70D091C9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42B704E-B240-4C1D-A650-595E1596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16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DC3B8C-AD7E-40CA-8588-36D9975E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5AA8DB8-644A-4308-A91B-5F10C0A9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BC5129B-99EF-4025-BA5C-C8DEA7347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8A9108-A666-47D6-B307-2370832E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92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4CEEF2A-F8B5-448F-B212-6D268C01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7DE1B1D-9123-428C-844A-431303EC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CF3285-FF5A-4C28-8B0B-4CD8D2B1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540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FC8A56-51A5-4CAB-AA84-4D542636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042495-EA46-4BC8-AD37-6E7F79592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B4DD54E-F81B-4A52-A3C1-9449C4BF9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FE14CF4-96A3-4EB6-9BC9-45976E9E4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49E6DB3-B356-4C2E-9F9E-F58B7E3B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0C3FF86-DB12-41A7-986B-018026380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75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14F315-B6B7-49B7-A8CF-4AB77097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8CA2461-E822-40F7-ABA4-EE0593873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C549702-1125-4EF6-93DF-77989B736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8C4CEA2-AF80-4DCF-ABE4-EAFD3393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CA50E6D-01CA-4D68-83A8-676BD3BB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CD05714-23E7-45D6-9D17-5A642B1F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65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3E2CF55-0F55-4EB3-8C00-B4481EEBA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7567DC-0C68-483B-8DCD-6C0EA2C3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F7857D-5B8C-452B-AD3D-CAD481E39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46EEC-27F1-49A4-BD00-3A3A72B64B4B}" type="datetimeFigureOut">
              <a:rPr kumimoji="1" lang="ja-JP" altLang="en-US" smtClean="0"/>
              <a:t>2022/10/24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1B475B-23A5-4C0E-AC27-B61F57A87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5B68CA-8E1C-43F9-A673-3B3C4C33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B10EF-CE25-4526-986D-68E29E42F1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3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koseikan.jp/index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EEF270-AA17-4CC5-8ABC-86B592C976A3}"/>
              </a:ext>
            </a:extLst>
          </p:cNvPr>
          <p:cNvSpPr txBox="1"/>
          <p:nvPr/>
        </p:nvSpPr>
        <p:spPr>
          <a:xfrm>
            <a:off x="290422" y="1003203"/>
            <a:ext cx="1161115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 born!!</a:t>
            </a:r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薬剤人（腎）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共に</a:t>
            </a:r>
            <a:r>
              <a:rPr lang="en-US" altLang="ja-JP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Potentially Inappropriate Medication[PIM]s</a:t>
            </a:r>
          </a:p>
          <a:p>
            <a:pPr algn="ctr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に立ち向かおう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3200EA8-EC04-4D16-B1CF-615A3B9185B1}"/>
              </a:ext>
            </a:extLst>
          </p:cNvPr>
          <p:cNvGrpSpPr/>
          <p:nvPr/>
        </p:nvGrpSpPr>
        <p:grpSpPr>
          <a:xfrm>
            <a:off x="90462" y="5938364"/>
            <a:ext cx="5680610" cy="816276"/>
            <a:chOff x="1841624" y="5044148"/>
            <a:chExt cx="7926388" cy="116363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B43319B-8F0B-4F6C-90C1-AE5D2F8C6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41624" y="5044148"/>
              <a:ext cx="3894138" cy="1163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佐賀県医療センター好生館">
              <a:hlinkClick r:id="rId4"/>
              <a:extLst>
                <a:ext uri="{FF2B5EF4-FFF2-40B4-BE49-F238E27FC236}">
                  <a16:creationId xmlns:a16="http://schemas.microsoft.com/office/drawing/2014/main" id="{8A48CB2D-E8C9-4BD5-B71A-E9DB6E2FD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80224" y="5391810"/>
              <a:ext cx="3887788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769873-FB38-4EA0-8ECB-A5B41E0FF749}"/>
              </a:ext>
            </a:extLst>
          </p:cNvPr>
          <p:cNvSpPr txBox="1"/>
          <p:nvPr/>
        </p:nvSpPr>
        <p:spPr>
          <a:xfrm>
            <a:off x="3048718" y="3962055"/>
            <a:ext cx="60945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佐賀県医療センター 好生館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Medical Link Office, Director</a:t>
            </a:r>
          </a:p>
          <a:p>
            <a:pPr algn="ctr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松石 英城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FF4FE25-8B48-481B-AE88-0D6CBB362769}"/>
              </a:ext>
            </a:extLst>
          </p:cNvPr>
          <p:cNvSpPr txBox="1"/>
          <p:nvPr/>
        </p:nvSpPr>
        <p:spPr>
          <a:xfrm>
            <a:off x="5874603" y="6046754"/>
            <a:ext cx="6094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回日本腎臓病薬物療法学会学術集会・総会　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20221029 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長崎市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C388B3-833E-2049-C021-C5925FF63A4A}"/>
              </a:ext>
            </a:extLst>
          </p:cNvPr>
          <p:cNvSpPr txBox="1"/>
          <p:nvPr/>
        </p:nvSpPr>
        <p:spPr>
          <a:xfrm>
            <a:off x="90462" y="85072"/>
            <a:ext cx="32013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シンポジウム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SY6-1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2257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E483BC5-53CA-2189-154C-9E77090D8F93}"/>
              </a:ext>
            </a:extLst>
          </p:cNvPr>
          <p:cNvGrpSpPr/>
          <p:nvPr/>
        </p:nvGrpSpPr>
        <p:grpSpPr>
          <a:xfrm>
            <a:off x="5533794" y="0"/>
            <a:ext cx="4099036" cy="3132800"/>
            <a:chOff x="5728138" y="0"/>
            <a:chExt cx="4099036" cy="3132800"/>
          </a:xfrm>
        </p:grpSpPr>
        <p:pic>
          <p:nvPicPr>
            <p:cNvPr id="3" name="図 2" descr="テーブルの周りに集まっている人たち&#10;&#10;中程度の精度で自動的に生成された説明">
              <a:extLst>
                <a:ext uri="{FF2B5EF4-FFF2-40B4-BE49-F238E27FC236}">
                  <a16:creationId xmlns:a16="http://schemas.microsoft.com/office/drawing/2014/main" id="{CB16FEC3-2C94-0A96-DE37-B1A0F748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138" y="0"/>
              <a:ext cx="4099036" cy="2732690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F231512-CB65-C3B4-B4BF-FAFED44E37CA}"/>
                </a:ext>
              </a:extLst>
            </p:cNvPr>
            <p:cNvSpPr txBox="1"/>
            <p:nvPr/>
          </p:nvSpPr>
          <p:spPr>
            <a:xfrm>
              <a:off x="6123912" y="2732690"/>
              <a:ext cx="330748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整形外科 朝カンファレンス</a:t>
              </a:r>
              <a:endPara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92C7192-F575-6EAB-32CD-0FB7D8B16C01}"/>
              </a:ext>
            </a:extLst>
          </p:cNvPr>
          <p:cNvGrpSpPr/>
          <p:nvPr/>
        </p:nvGrpSpPr>
        <p:grpSpPr>
          <a:xfrm>
            <a:off x="2293844" y="3348569"/>
            <a:ext cx="4240997" cy="3556077"/>
            <a:chOff x="1898070" y="3351084"/>
            <a:chExt cx="4240997" cy="3556077"/>
          </a:xfrm>
        </p:grpSpPr>
        <p:pic>
          <p:nvPicPr>
            <p:cNvPr id="6" name="図 5" descr="ノートパソコンで作業をしている人たち&#10;&#10;中程度の精度で自動的に生成された説明">
              <a:extLst>
                <a:ext uri="{FF2B5EF4-FFF2-40B4-BE49-F238E27FC236}">
                  <a16:creationId xmlns:a16="http://schemas.microsoft.com/office/drawing/2014/main" id="{3E47FEB8-5993-BF6E-8245-E5ABCDAC8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8070" y="3351084"/>
              <a:ext cx="4240997" cy="2827331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C236FDA-DA8B-9079-33D0-B8414C2BF2DF}"/>
                </a:ext>
              </a:extLst>
            </p:cNvPr>
            <p:cNvSpPr txBox="1"/>
            <p:nvPr/>
          </p:nvSpPr>
          <p:spPr>
            <a:xfrm>
              <a:off x="2364824" y="6199275"/>
              <a:ext cx="330748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４階東病棟 朝申し送り直後　リーダ</a:t>
              </a:r>
              <a:r>
                <a:rPr lang="en-US" altLang="ja-JP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Ns</a:t>
              </a:r>
              <a:r>
                <a:rPr lang="ja-JP" altLang="en-US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</a:t>
              </a:r>
              <a:endPara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016BE61-36E0-8FC5-5A61-3E393172BFC3}"/>
              </a:ext>
            </a:extLst>
          </p:cNvPr>
          <p:cNvGrpSpPr/>
          <p:nvPr/>
        </p:nvGrpSpPr>
        <p:grpSpPr>
          <a:xfrm>
            <a:off x="315308" y="6517"/>
            <a:ext cx="4099035" cy="3126283"/>
            <a:chOff x="315308" y="0"/>
            <a:chExt cx="4099035" cy="3126283"/>
          </a:xfrm>
        </p:grpSpPr>
        <p:pic>
          <p:nvPicPr>
            <p:cNvPr id="9" name="図 8" descr="テーブルの周りに集まっている人たち&#10;&#10;低い精度で自動的に生成された説明">
              <a:extLst>
                <a:ext uri="{FF2B5EF4-FFF2-40B4-BE49-F238E27FC236}">
                  <a16:creationId xmlns:a16="http://schemas.microsoft.com/office/drawing/2014/main" id="{AC823680-C8EF-8B58-245A-B08BC4A97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08" y="0"/>
              <a:ext cx="4099035" cy="2732690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14CDC8B-7606-633D-1FE5-81C1EBE336EA}"/>
                </a:ext>
              </a:extLst>
            </p:cNvPr>
            <p:cNvSpPr txBox="1"/>
            <p:nvPr/>
          </p:nvSpPr>
          <p:spPr>
            <a:xfrm>
              <a:off x="711081" y="2726173"/>
              <a:ext cx="330748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整形外科 朝カンファレンス</a:t>
              </a:r>
              <a:endPara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35BD64D-38B7-6224-4252-FD180B3CAAB2}"/>
              </a:ext>
            </a:extLst>
          </p:cNvPr>
          <p:cNvGrpSpPr/>
          <p:nvPr/>
        </p:nvGrpSpPr>
        <p:grpSpPr>
          <a:xfrm>
            <a:off x="7073660" y="3348569"/>
            <a:ext cx="5118340" cy="3558592"/>
            <a:chOff x="7073660" y="3348569"/>
            <a:chExt cx="5118340" cy="3558592"/>
          </a:xfrm>
        </p:grpSpPr>
        <p:pic>
          <p:nvPicPr>
            <p:cNvPr id="12" name="図 11" descr="屋内, テーブル, 男, 民衆 が含まれている画像&#10;&#10;自動的に生成された説明">
              <a:extLst>
                <a:ext uri="{FF2B5EF4-FFF2-40B4-BE49-F238E27FC236}">
                  <a16:creationId xmlns:a16="http://schemas.microsoft.com/office/drawing/2014/main" id="{C83DCB95-3ED1-DF0D-B9DA-7FF5F4235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332" y="3348569"/>
              <a:ext cx="4240997" cy="2829846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D1334E8-4468-30EA-BF93-5E46DA606DB4}"/>
                </a:ext>
              </a:extLst>
            </p:cNvPr>
            <p:cNvSpPr txBox="1"/>
            <p:nvPr/>
          </p:nvSpPr>
          <p:spPr>
            <a:xfrm>
              <a:off x="7073660" y="6199275"/>
              <a:ext cx="5118340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病棟</a:t>
              </a:r>
              <a:r>
                <a:rPr lang="en-US" altLang="ja-JP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NST</a:t>
              </a:r>
              <a:r>
                <a:rPr lang="ja-JP" altLang="en-US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</a:t>
              </a:r>
              <a:endParaRPr lang="en-US" altLang="ja-JP" sz="20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000" dirty="0">
                  <a:effectLst/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管理栄養士、臨床検査技師、病棟</a:t>
              </a:r>
              <a:r>
                <a:rPr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リンク</a:t>
              </a:r>
              <a:r>
                <a:rPr lang="en-US" altLang="ja-JP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Ns</a:t>
              </a:r>
              <a:r>
                <a:rPr lang="ja-JP" altLang="en-US" sz="20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</a:t>
              </a:r>
            </a:p>
          </p:txBody>
        </p:sp>
      </p:grpSp>
      <p:sp>
        <p:nvSpPr>
          <p:cNvPr id="14" name="楕円 13">
            <a:extLst>
              <a:ext uri="{FF2B5EF4-FFF2-40B4-BE49-F238E27FC236}">
                <a16:creationId xmlns:a16="http://schemas.microsoft.com/office/drawing/2014/main" id="{234BEC6C-2290-6ADE-9CB9-BB09552B78D4}"/>
              </a:ext>
            </a:extLst>
          </p:cNvPr>
          <p:cNvSpPr/>
          <p:nvPr/>
        </p:nvSpPr>
        <p:spPr>
          <a:xfrm>
            <a:off x="4065470" y="1304094"/>
            <a:ext cx="187671" cy="137535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F6F4610-D67A-D568-9B5D-02805BD34545}"/>
              </a:ext>
            </a:extLst>
          </p:cNvPr>
          <p:cNvSpPr/>
          <p:nvPr/>
        </p:nvSpPr>
        <p:spPr>
          <a:xfrm>
            <a:off x="10755830" y="4235782"/>
            <a:ext cx="187671" cy="137535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F9A486A-FEDC-9A2F-FCE2-C6E7580E2E1D}"/>
              </a:ext>
            </a:extLst>
          </p:cNvPr>
          <p:cNvSpPr/>
          <p:nvPr/>
        </p:nvSpPr>
        <p:spPr>
          <a:xfrm>
            <a:off x="4941770" y="4373317"/>
            <a:ext cx="187671" cy="137535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0B963C36-BEF7-C990-936F-480B94F55CE5}"/>
              </a:ext>
            </a:extLst>
          </p:cNvPr>
          <p:cNvSpPr/>
          <p:nvPr/>
        </p:nvSpPr>
        <p:spPr>
          <a:xfrm>
            <a:off x="7583312" y="844560"/>
            <a:ext cx="187671" cy="137535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186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6BEDCB-1663-2133-6C30-86E3FA8D7491}"/>
              </a:ext>
            </a:extLst>
          </p:cNvPr>
          <p:cNvSpPr txBox="1"/>
          <p:nvPr/>
        </p:nvSpPr>
        <p:spPr>
          <a:xfrm>
            <a:off x="2385891" y="232702"/>
            <a:ext cx="720616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病院総合医が</a:t>
            </a:r>
            <a:endParaRPr lang="en-US" altLang="ja-JP" sz="4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病棟常駐する意義とは？</a:t>
            </a:r>
            <a:endParaRPr lang="en-US" altLang="ja-JP" sz="4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279D62E-18D1-5CA8-4A26-43E14D751991}"/>
              </a:ext>
            </a:extLst>
          </p:cNvPr>
          <p:cNvSpPr txBox="1"/>
          <p:nvPr/>
        </p:nvSpPr>
        <p:spPr>
          <a:xfrm>
            <a:off x="575378" y="2590413"/>
            <a:ext cx="108454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(1)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外科系医師が不在になる時間帯における医師</a:t>
            </a:r>
            <a:r>
              <a:rPr lang="ja-JP" altLang="ja-JP" sz="32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指示の代行</a:t>
            </a:r>
            <a:r>
              <a:rPr lang="en-US" altLang="ja-JP" sz="32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</a:p>
          <a:p>
            <a:pPr fontAlgn="base"/>
            <a:r>
              <a:rPr lang="en-US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(2)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患者の</a:t>
            </a:r>
            <a:r>
              <a:rPr lang="ja-JP" altLang="ja-JP" sz="32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潜在リスク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を</a:t>
            </a:r>
            <a:r>
              <a:rPr lang="ja-JP" altLang="en-US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他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職種へ注意喚起し</a:t>
            </a:r>
            <a:r>
              <a:rPr lang="ja-JP" altLang="ja-JP" sz="32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情報共有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を促進</a:t>
            </a:r>
            <a:endParaRPr lang="en-US" altLang="ja-JP" sz="3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fontAlgn="base"/>
            <a:r>
              <a:rPr lang="en-US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(3)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病棟での</a:t>
            </a:r>
            <a:r>
              <a:rPr lang="ja-JP" altLang="ja-JP" sz="32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栄養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支援</a:t>
            </a:r>
            <a:r>
              <a:rPr lang="ja-JP" altLang="ja-JP" sz="32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チーム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活動</a:t>
            </a:r>
            <a:endParaRPr lang="en-US" altLang="ja-JP" sz="3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fontAlgn="base"/>
            <a:r>
              <a:rPr lang="en-US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(4)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病棟での</a:t>
            </a:r>
            <a:r>
              <a:rPr lang="ja-JP" altLang="ja-JP" sz="32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薬剤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支援</a:t>
            </a:r>
            <a:r>
              <a:rPr lang="ja-JP" altLang="ja-JP" sz="32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チーム</a:t>
            </a:r>
            <a:r>
              <a:rPr lang="ja-JP" altLang="ja-JP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活動</a:t>
            </a:r>
            <a:endParaRPr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E51451-0D53-E639-79AA-0F2849CAFAE8}"/>
              </a:ext>
            </a:extLst>
          </p:cNvPr>
          <p:cNvSpPr txBox="1"/>
          <p:nvPr/>
        </p:nvSpPr>
        <p:spPr>
          <a:xfrm>
            <a:off x="673260" y="5338197"/>
            <a:ext cx="108454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ja-JP" altLang="en-US" sz="3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</a:t>
            </a:r>
            <a:r>
              <a:rPr lang="ja-JP" altLang="en-US" sz="3600" kern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コメディカルとの協働</a:t>
            </a:r>
            <a:endParaRPr lang="en-US" altLang="ja-JP" sz="3600" kern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lvl="0" algn="l"/>
            <a:r>
              <a:rPr lang="ja-JP" altLang="en-US" sz="3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</a:t>
            </a:r>
            <a:r>
              <a:rPr lang="ja-JP" altLang="en-US" sz="36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医療安全、感染、栄養、薬剤についてのチェック機能</a:t>
            </a:r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670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690853-5C0F-C873-402E-5670BBC93C42}"/>
              </a:ext>
            </a:extLst>
          </p:cNvPr>
          <p:cNvSpPr txBox="1"/>
          <p:nvPr/>
        </p:nvSpPr>
        <p:spPr>
          <a:xfrm>
            <a:off x="1173190" y="2423571"/>
            <a:ext cx="1033444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１．病院総合医の病棟常駐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２．病院薬剤部との取り組み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３．チーム医療で薬剤師が果たせる役割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４．薬剤師の理想形とは？</a:t>
            </a:r>
            <a:endParaRPr lang="ja-JP" altLang="en-US" sz="4400" b="0" i="0" dirty="0">
              <a:solidFill>
                <a:schemeClr val="bg1">
                  <a:lumMod val="8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CC2300-54E4-AE6D-A18B-41225E418CCE}"/>
              </a:ext>
            </a:extLst>
          </p:cNvPr>
          <p:cNvSpPr txBox="1"/>
          <p:nvPr/>
        </p:nvSpPr>
        <p:spPr>
          <a:xfrm>
            <a:off x="2339915" y="670168"/>
            <a:ext cx="6094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本日の内容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57157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9B3402-0684-ACF6-9096-368B0B9B0134}"/>
              </a:ext>
            </a:extLst>
          </p:cNvPr>
          <p:cNvSpPr txBox="1"/>
          <p:nvPr/>
        </p:nvSpPr>
        <p:spPr>
          <a:xfrm>
            <a:off x="2742790" y="350092"/>
            <a:ext cx="565099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病院薬剤部との</a:t>
            </a:r>
            <a:endParaRPr lang="en-US" altLang="ja-JP" sz="4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チーム活動の実際</a:t>
            </a:r>
            <a:endParaRPr lang="en-US" altLang="ja-JP" sz="4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EE1BC3-60D6-2810-E7F1-83E7135043C0}"/>
              </a:ext>
            </a:extLst>
          </p:cNvPr>
          <p:cNvSpPr txBox="1"/>
          <p:nvPr/>
        </p:nvSpPr>
        <p:spPr>
          <a:xfrm>
            <a:off x="1754828" y="3075431"/>
            <a:ext cx="9510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ja-JP" sz="32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Potentially Inappropriate Medication[PIM]s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への対応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（潜在的に不適切な処方内容）（特に慎重な注意を要する薬剤）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5A7055-5AA2-E2D3-0E20-D1C44E22BFE5}"/>
              </a:ext>
            </a:extLst>
          </p:cNvPr>
          <p:cNvSpPr txBox="1"/>
          <p:nvPr/>
        </p:nvSpPr>
        <p:spPr>
          <a:xfrm>
            <a:off x="1754828" y="4320861"/>
            <a:ext cx="8555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3200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ケアの場の変化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に伴う有害事象リスクを監視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C1B72B-07EA-270F-6B6D-BCDD2D906354}"/>
              </a:ext>
            </a:extLst>
          </p:cNvPr>
          <p:cNvSpPr txBox="1"/>
          <p:nvPr/>
        </p:nvSpPr>
        <p:spPr>
          <a:xfrm>
            <a:off x="1992572" y="5669553"/>
            <a:ext cx="7151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40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</a:t>
            </a:r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医師・コメディカルへ注意喚起</a:t>
            </a:r>
            <a:endParaRPr lang="en-US" altLang="ja-JP" sz="4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1714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4">
            <a:extLst>
              <a:ext uri="{FF2B5EF4-FFF2-40B4-BE49-F238E27FC236}">
                <a16:creationId xmlns:a16="http://schemas.microsoft.com/office/drawing/2014/main" id="{75B36FFF-7437-6EAA-D32F-D5BCE5859DC5}"/>
              </a:ext>
            </a:extLst>
          </p:cNvPr>
          <p:cNvSpPr txBox="1"/>
          <p:nvPr/>
        </p:nvSpPr>
        <p:spPr>
          <a:xfrm>
            <a:off x="2488771" y="5623526"/>
            <a:ext cx="902352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「抗凝固療法再開はいつですか」という付箋を貼ったのに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</a:t>
            </a:r>
            <a:r>
              <a:rPr kumimoji="1"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・・・</a:t>
            </a:r>
            <a:r>
              <a:rPr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</a:t>
            </a:r>
            <a:r>
              <a:rPr kumimoji="1"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つまでも貼りついている・・・再開されていない・・・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C5C9737F-D2D1-41DE-0D56-D71CAA314BA1}"/>
              </a:ext>
            </a:extLst>
          </p:cNvPr>
          <p:cNvSpPr txBox="1"/>
          <p:nvPr/>
        </p:nvSpPr>
        <p:spPr>
          <a:xfrm>
            <a:off x="2488770" y="1472814"/>
            <a:ext cx="735931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術前に中止すべき薬剤が止まっていなかった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→医師に確認する（流石に）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6">
            <a:extLst>
              <a:ext uri="{FF2B5EF4-FFF2-40B4-BE49-F238E27FC236}">
                <a16:creationId xmlns:a16="http://schemas.microsoft.com/office/drawing/2014/main" id="{CC6FF8C9-B5BC-E381-5886-9D22BA4EAB97}"/>
              </a:ext>
            </a:extLst>
          </p:cNvPr>
          <p:cNvSpPr txBox="1"/>
          <p:nvPr/>
        </p:nvSpPr>
        <p:spPr>
          <a:xfrm>
            <a:off x="2488771" y="2967335"/>
            <a:ext cx="828286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「ふらふらすることがある」という患者の訴えを聞いて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</a:t>
            </a:r>
            <a:r>
              <a:rPr kumimoji="1"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薬剤性障害を想起するが高齢症候群なのかも・・・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7">
            <a:extLst>
              <a:ext uri="{FF2B5EF4-FFF2-40B4-BE49-F238E27FC236}">
                <a16:creationId xmlns:a16="http://schemas.microsoft.com/office/drawing/2014/main" id="{29C3DAAD-490D-7B07-D9EB-8CB762CDBE70}"/>
              </a:ext>
            </a:extLst>
          </p:cNvPr>
          <p:cNvSpPr txBox="1"/>
          <p:nvPr/>
        </p:nvSpPr>
        <p:spPr>
          <a:xfrm>
            <a:off x="2488770" y="393560"/>
            <a:ext cx="806340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持参薬確認ではポリファーマシーばかり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→しかし</a:t>
            </a:r>
            <a:r>
              <a:rPr kumimoji="1"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安易には手を出せない・・・（ことが多い）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8">
            <a:extLst>
              <a:ext uri="{FF2B5EF4-FFF2-40B4-BE49-F238E27FC236}">
                <a16:creationId xmlns:a16="http://schemas.microsoft.com/office/drawing/2014/main" id="{2540AC98-452D-4E3E-6C96-CBAE67047F8B}"/>
              </a:ext>
            </a:extLst>
          </p:cNvPr>
          <p:cNvSpPr txBox="1"/>
          <p:nvPr/>
        </p:nvSpPr>
        <p:spPr>
          <a:xfrm>
            <a:off x="2488770" y="4075463"/>
            <a:ext cx="553051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リスクのある処方が出て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b="1" dirty="0">
                <a:solidFill>
                  <a:schemeClr val="bg1">
                    <a:lumMod val="7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→処方医に確認しようとするが・・・</a:t>
            </a:r>
            <a:endParaRPr kumimoji="1" lang="en-US" altLang="ja-JP" sz="2800" b="1" dirty="0">
              <a:solidFill>
                <a:schemeClr val="bg1">
                  <a:lumMod val="7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6D187C-E4DB-0C55-8788-6F93EECB1A32}"/>
              </a:ext>
            </a:extLst>
          </p:cNvPr>
          <p:cNvSpPr txBox="1"/>
          <p:nvPr/>
        </p:nvSpPr>
        <p:spPr>
          <a:xfrm>
            <a:off x="595096" y="39356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入院時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B5F1C6-660E-1281-BCEF-94493A71FF18}"/>
              </a:ext>
            </a:extLst>
          </p:cNvPr>
          <p:cNvSpPr txBox="1"/>
          <p:nvPr/>
        </p:nvSpPr>
        <p:spPr>
          <a:xfrm>
            <a:off x="595096" y="29673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入院中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38F320-9F0B-6B5F-5375-13AD473FB818}"/>
              </a:ext>
            </a:extLst>
          </p:cNvPr>
          <p:cNvSpPr txBox="1"/>
          <p:nvPr/>
        </p:nvSpPr>
        <p:spPr>
          <a:xfrm>
            <a:off x="595096" y="5623526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術後暫く</a:t>
            </a:r>
          </a:p>
        </p:txBody>
      </p:sp>
    </p:spTree>
    <p:extLst>
      <p:ext uri="{BB962C8B-B14F-4D97-AF65-F5344CB8AC3E}">
        <p14:creationId xmlns:p14="http://schemas.microsoft.com/office/powerpoint/2010/main" val="3337351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7">
            <a:extLst>
              <a:ext uri="{FF2B5EF4-FFF2-40B4-BE49-F238E27FC236}">
                <a16:creationId xmlns:a16="http://schemas.microsoft.com/office/drawing/2014/main" id="{EAB0569A-75B2-4B25-A206-2099E43B7646}"/>
              </a:ext>
            </a:extLst>
          </p:cNvPr>
          <p:cNvSpPr txBox="1"/>
          <p:nvPr/>
        </p:nvSpPr>
        <p:spPr>
          <a:xfrm>
            <a:off x="6096000" y="584727"/>
            <a:ext cx="48798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持参薬確認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６医療機関、</a:t>
            </a:r>
            <a:r>
              <a:rPr kumimoji="1" lang="ja-JP" altLang="en-US" sz="2000" dirty="0"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４調剤薬局</a:t>
            </a:r>
            <a:endParaRPr kumimoji="1" lang="en-US" altLang="ja-JP" sz="2000" dirty="0">
              <a:highlight>
                <a:srgbClr val="FFFF00"/>
              </a:highligh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血糖を自己測定し摂食量を調整している</a:t>
            </a: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薬剤の自己調整歴がある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D4B37B9-F17D-822C-8194-660D4D278032}"/>
              </a:ext>
            </a:extLst>
          </p:cNvPr>
          <p:cNvSpPr txBox="1"/>
          <p:nvPr/>
        </p:nvSpPr>
        <p:spPr>
          <a:xfrm>
            <a:off x="5862688" y="2133881"/>
            <a:ext cx="4954664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外科肛門科医院</a:t>
            </a:r>
            <a:endParaRPr kumimoji="1" lang="en-US" altLang="ja-JP" sz="160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強力ポステリザン軟膏　２個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日２回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A4DC61-90F7-379C-FDE0-D906E7D99FD3}"/>
              </a:ext>
            </a:extLst>
          </p:cNvPr>
          <p:cNvSpPr txBox="1"/>
          <p:nvPr/>
        </p:nvSpPr>
        <p:spPr>
          <a:xfrm>
            <a:off x="713924" y="4189986"/>
            <a:ext cx="4754188" cy="138499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外科系病院</a:t>
            </a:r>
            <a:endParaRPr kumimoji="1" lang="en-US" altLang="ja-JP" sz="2000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6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セレコキシブ</a:t>
            </a:r>
            <a:r>
              <a:rPr lang="en-US" altLang="ja-JP" sz="16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100mg</a:t>
            </a:r>
            <a:r>
              <a:rPr lang="ja-JP" altLang="en-US" sz="16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２錠 </a:t>
            </a:r>
            <a:r>
              <a:rPr lang="en-US" altLang="ja-JP" sz="16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日２回　（持参</a:t>
            </a:r>
            <a:r>
              <a:rPr lang="en-US" altLang="ja-JP" sz="16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16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lang="en-US" altLang="ja-JP" sz="1600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ノイロトロピン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単位　４錠 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日２回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タリージェ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5mg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２錠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日２回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芍薬甘草湯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包　１包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日１回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33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CDC690F-F62D-FBBC-4B4D-750E2CF72051}"/>
              </a:ext>
            </a:extLst>
          </p:cNvPr>
          <p:cNvSpPr txBox="1"/>
          <p:nvPr/>
        </p:nvSpPr>
        <p:spPr>
          <a:xfrm>
            <a:off x="713924" y="2133881"/>
            <a:ext cx="4754188" cy="1877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内科系医院</a:t>
            </a:r>
            <a:endParaRPr kumimoji="1" lang="en-US" altLang="ja-JP" sz="20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アマリール</a:t>
            </a:r>
            <a:r>
              <a:rPr lang="en-US" altLang="ja-JP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1mg</a:t>
            </a:r>
            <a:r>
              <a:rPr lang="ja-JP" altLang="en-US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２錠 </a:t>
            </a:r>
            <a:r>
              <a:rPr lang="en-US" altLang="ja-JP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日２回　（持参</a:t>
            </a:r>
            <a:r>
              <a:rPr lang="en-US" altLang="ja-JP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lang="en-US" altLang="ja-JP" sz="1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リクシアナ</a:t>
            </a:r>
            <a:r>
              <a:rPr lang="en-US" altLang="ja-JP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OD30mg</a:t>
            </a:r>
            <a:r>
              <a:rPr lang="ja-JP" altLang="en-US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１錠　</a:t>
            </a:r>
            <a:r>
              <a:rPr lang="en-US" altLang="ja-JP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日１回　（持参</a:t>
            </a:r>
            <a:r>
              <a:rPr lang="en-US" altLang="ja-JP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16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トリメブチン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100mg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２錠 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日２回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ニフェジピン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CR10mg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１錠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日１回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カンデサルタン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4mg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１錠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日１回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ネキシウム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10mg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１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日１回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7">
            <a:extLst>
              <a:ext uri="{FF2B5EF4-FFF2-40B4-BE49-F238E27FC236}">
                <a16:creationId xmlns:a16="http://schemas.microsoft.com/office/drawing/2014/main" id="{96ADD190-A473-12AA-10A4-258960A52C61}"/>
              </a:ext>
            </a:extLst>
          </p:cNvPr>
          <p:cNvSpPr txBox="1"/>
          <p:nvPr/>
        </p:nvSpPr>
        <p:spPr>
          <a:xfrm>
            <a:off x="797636" y="584727"/>
            <a:ext cx="49447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85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歳 男性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腰部脊柱管狭窄症　手術目的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２型糖尿病、高血圧症、前立腺肥大症ほか</a:t>
            </a: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入院時腎機能低下（</a:t>
            </a:r>
            <a:r>
              <a:rPr lang="en-US" altLang="ja-JP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Ccr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26.1, </a:t>
            </a:r>
            <a:r>
              <a:rPr lang="en-US" altLang="ja-JP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Creat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1.66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kumimoji="1"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CD8DA1-55C5-B7FE-1035-6CB468BCEDF3}"/>
              </a:ext>
            </a:extLst>
          </p:cNvPr>
          <p:cNvSpPr txBox="1"/>
          <p:nvPr/>
        </p:nvSpPr>
        <p:spPr>
          <a:xfrm>
            <a:off x="5862688" y="3876600"/>
            <a:ext cx="4954664" cy="113877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眼科医院</a:t>
            </a:r>
            <a:endParaRPr kumimoji="1" lang="en-US" altLang="ja-JP" sz="16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シアノコバラミン点眼液　適宜　（持参）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ヒアルロン酸点眼液　適宜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（持参）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フルオロメトロン点眼液　適宜　（持参）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787419A-33A2-9411-FF25-83A93582C2D7}"/>
              </a:ext>
            </a:extLst>
          </p:cNvPr>
          <p:cNvSpPr txBox="1"/>
          <p:nvPr/>
        </p:nvSpPr>
        <p:spPr>
          <a:xfrm>
            <a:off x="5862688" y="3025061"/>
            <a:ext cx="4954664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耳鼻咽喉科医院</a:t>
            </a:r>
            <a:endParaRPr kumimoji="1" lang="en-US" altLang="ja-JP" sz="1600" dirty="0">
              <a:solidFill>
                <a:srgbClr val="7030A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アズノールうがい液　 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日３回　（持参）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C77F64A-CD48-8F8E-6622-EF911047B3AD}"/>
              </a:ext>
            </a:extLst>
          </p:cNvPr>
          <p:cNvSpPr txBox="1"/>
          <p:nvPr/>
        </p:nvSpPr>
        <p:spPr>
          <a:xfrm>
            <a:off x="713924" y="5753650"/>
            <a:ext cx="4754188" cy="89255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泌尿器科医院</a:t>
            </a:r>
            <a:endParaRPr kumimoji="1" lang="en-US" altLang="ja-JP" sz="1600" dirty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フリバス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75mg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１錠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日１回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35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牛車腎気丸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包　３包　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日３回　（持参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58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日分）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AF4DBC4-E415-AD91-935C-40DE653E302B}"/>
              </a:ext>
            </a:extLst>
          </p:cNvPr>
          <p:cNvSpPr txBox="1"/>
          <p:nvPr/>
        </p:nvSpPr>
        <p:spPr>
          <a:xfrm>
            <a:off x="5862688" y="5107319"/>
            <a:ext cx="49546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処方元不明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サリベートエアゾール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50g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医師の指示通り　（持参）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0D5D294-45E2-23C4-08B7-2FCFA278EB89}"/>
              </a:ext>
            </a:extLst>
          </p:cNvPr>
          <p:cNvSpPr txBox="1"/>
          <p:nvPr/>
        </p:nvSpPr>
        <p:spPr>
          <a:xfrm>
            <a:off x="5862688" y="5845597"/>
            <a:ext cx="64149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OTC/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健康食品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アポカリ（アカシア樹皮、ビタミン各種等）</a:t>
            </a:r>
            <a:endParaRPr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プログルコン</a:t>
            </a:r>
            <a:r>
              <a:rPr lang="en-US" altLang="ja-JP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</a:t>
            </a: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ゴールド（コンドロイチン、 ビタミン各種等）</a:t>
            </a:r>
            <a:endParaRPr kumimoji="1" lang="en-US" altLang="ja-JP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BB5FF8-B84E-4A88-AB72-13F6B8817CF9}"/>
              </a:ext>
            </a:extLst>
          </p:cNvPr>
          <p:cNvSpPr txBox="1"/>
          <p:nvPr/>
        </p:nvSpPr>
        <p:spPr>
          <a:xfrm>
            <a:off x="4399019" y="0"/>
            <a:ext cx="2431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事例紹介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6191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4F7FF-B304-1C36-0C2E-F79E58F0F12F}"/>
              </a:ext>
            </a:extLst>
          </p:cNvPr>
          <p:cNvSpPr txBox="1"/>
          <p:nvPr/>
        </p:nvSpPr>
        <p:spPr>
          <a:xfrm>
            <a:off x="2385891" y="488734"/>
            <a:ext cx="720616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病棟での薬剤支援チームをつくる意義とは？</a:t>
            </a:r>
            <a:endParaRPr lang="en-US" altLang="ja-JP" sz="4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A321BC-7E9E-AF3C-359E-2B846B64EAEE}"/>
              </a:ext>
            </a:extLst>
          </p:cNvPr>
          <p:cNvSpPr txBox="1"/>
          <p:nvPr/>
        </p:nvSpPr>
        <p:spPr>
          <a:xfrm>
            <a:off x="2067721" y="2992749"/>
            <a:ext cx="850274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3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</a:t>
            </a:r>
            <a:r>
              <a:rPr lang="ja-JP" altLang="en-US" sz="36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薬剤情報共有</a:t>
            </a:r>
            <a:r>
              <a:rPr lang="ja-JP" altLang="en-US" sz="36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（薬効、薬剤リスクなど）</a:t>
            </a:r>
            <a:endParaRPr lang="en-US" altLang="ja-JP" sz="36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fontAlgn="base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患者・家族へ</a:t>
            </a:r>
            <a:endParaRPr lang="en-US" altLang="ja-JP" sz="2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fontAlgn="base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主治医チームへ</a:t>
            </a:r>
            <a:endParaRPr lang="en-US" altLang="ja-JP" sz="2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fontAlgn="base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他職種へ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fontAlgn="base"/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fontAlgn="base"/>
            <a:r>
              <a:rPr lang="ja-JP" altLang="en-US" sz="3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</a:t>
            </a:r>
            <a:r>
              <a:rPr lang="ja-JP" altLang="en-US" sz="36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処方</a:t>
            </a:r>
            <a:r>
              <a:rPr lang="ja-JP" altLang="en-US" sz="36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リスクの共有</a:t>
            </a:r>
            <a:r>
              <a:rPr lang="ja-JP" altLang="en-US" sz="36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lang="ja-JP" altLang="en-US" sz="36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注意喚起</a:t>
            </a:r>
            <a:endParaRPr lang="en-US" altLang="ja-JP" sz="3600" dirty="0">
              <a:solidFill>
                <a:srgbClr val="FF0000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fontAlgn="base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自科</a:t>
            </a:r>
            <a:r>
              <a:rPr lang="ja-JP" altLang="en-US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処方、他科処方</a:t>
            </a:r>
            <a:endParaRPr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542CA8-8500-A722-B3AB-1B08193E1E62}"/>
              </a:ext>
            </a:extLst>
          </p:cNvPr>
          <p:cNvSpPr txBox="1"/>
          <p:nvPr/>
        </p:nvSpPr>
        <p:spPr>
          <a:xfrm>
            <a:off x="8805672" y="4100744"/>
            <a:ext cx="3244977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ケアの移行期には</a:t>
            </a:r>
            <a:endParaRPr lang="en-US" altLang="ja-JP" sz="2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リスクが生まれる</a:t>
            </a:r>
            <a:endParaRPr lang="en-US" altLang="ja-JP" sz="2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7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142992-A449-7FCC-2A99-77318FF04BE3}"/>
              </a:ext>
            </a:extLst>
          </p:cNvPr>
          <p:cNvSpPr txBox="1"/>
          <p:nvPr/>
        </p:nvSpPr>
        <p:spPr>
          <a:xfrm>
            <a:off x="1173190" y="2423571"/>
            <a:ext cx="1033444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１．病院総合医の病棟常駐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２．病院薬剤部との取り組み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３．チーム医療で薬剤師が果たせる役割</a:t>
            </a:r>
            <a:endParaRPr lang="en-US" altLang="ja-JP" sz="44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４．薬剤師の理想形とは？</a:t>
            </a:r>
            <a:endParaRPr lang="ja-JP" altLang="en-US" sz="4400" b="0" i="0" dirty="0">
              <a:solidFill>
                <a:schemeClr val="bg1">
                  <a:lumMod val="8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45264E-CB1E-A085-D09B-DB8430AB65A9}"/>
              </a:ext>
            </a:extLst>
          </p:cNvPr>
          <p:cNvSpPr txBox="1"/>
          <p:nvPr/>
        </p:nvSpPr>
        <p:spPr>
          <a:xfrm>
            <a:off x="2339915" y="670168"/>
            <a:ext cx="6094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本日の内容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30343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C7D2DD-E652-E4A0-A968-C83F5F8D4A26}"/>
              </a:ext>
            </a:extLst>
          </p:cNvPr>
          <p:cNvSpPr txBox="1"/>
          <p:nvPr/>
        </p:nvSpPr>
        <p:spPr>
          <a:xfrm>
            <a:off x="0" y="0"/>
            <a:ext cx="7302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29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土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回日本腎臓病薬物療法学会学術集会・総会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シンポジウム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SY6-1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DA556C-C2F7-5412-C77B-AAD12B8EC2EC}"/>
              </a:ext>
            </a:extLst>
          </p:cNvPr>
          <p:cNvSpPr txBox="1"/>
          <p:nvPr/>
        </p:nvSpPr>
        <p:spPr>
          <a:xfrm>
            <a:off x="6526828" y="5832624"/>
            <a:ext cx="5738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佐賀県医療センター 好生館 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薬剤部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		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佐野雅彦（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Pharmacist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Medical Link Office	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松石英城（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Doctor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EDAED8-98DB-BD63-671B-B3F9F4BC05FC}"/>
              </a:ext>
            </a:extLst>
          </p:cNvPr>
          <p:cNvSpPr txBox="1"/>
          <p:nvPr/>
        </p:nvSpPr>
        <p:spPr>
          <a:xfrm>
            <a:off x="1024128" y="2408444"/>
            <a:ext cx="9491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現状と失望</a:t>
            </a:r>
            <a:br>
              <a:rPr lang="en-US" altLang="ja-JP" sz="7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～当館薬剤師アンケートから～</a:t>
            </a: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976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13839" y="1649028"/>
            <a:ext cx="9657793" cy="3639312"/>
          </a:xfrm>
          <a:ln>
            <a:noFill/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薬剤師：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病棟担当薬剤師：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/9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病棟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kumimoji="1"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腎臓内科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糖尿病・代謝内科病棟担当薬剤師：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/1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病棟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CDEJ(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日本糖尿病療養指導士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佐賀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CDE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733333" y="-250803"/>
            <a:ext cx="7088495" cy="2145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当館薬剤部紹介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(2022.10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現在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610514" y="4982954"/>
            <a:ext cx="4985788" cy="156966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CDEJ/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佐賀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CDE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有資格者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→腎臓内科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糖尿病・代謝内科担当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佐賀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CDE1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→救命救急病棟担当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350" y="238841"/>
            <a:ext cx="3265952" cy="2313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1695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6094D3-D39C-3217-816A-6B7499BE8DC6}"/>
              </a:ext>
            </a:extLst>
          </p:cNvPr>
          <p:cNvSpPr txBox="1"/>
          <p:nvPr/>
        </p:nvSpPr>
        <p:spPr>
          <a:xfrm>
            <a:off x="1609344" y="674400"/>
            <a:ext cx="8810905" cy="5509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回日本腎臓病薬物療法学会</a:t>
            </a:r>
            <a:endParaRPr lang="en-US" altLang="ja-JP" sz="4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学術集会・総会</a:t>
            </a:r>
            <a:endParaRPr lang="en-US" altLang="ja-JP" sz="4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Ｃ</a:t>
            </a:r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OI</a:t>
            </a:r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開示</a:t>
            </a:r>
            <a:endParaRPr lang="en-US" altLang="ja-JP" sz="4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発表者名：松石英城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演題発表に関し開示すべき</a:t>
            </a:r>
            <a:r>
              <a:rPr lang="en-US" altLang="ja-JP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COI</a:t>
            </a:r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関係にある企業等はありません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695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74B66ACD-7F3B-01C2-F460-24E66AF54059}"/>
              </a:ext>
            </a:extLst>
          </p:cNvPr>
          <p:cNvSpPr txBox="1">
            <a:spLocks/>
          </p:cNvSpPr>
          <p:nvPr/>
        </p:nvSpPr>
        <p:spPr>
          <a:xfrm>
            <a:off x="1951555" y="1411591"/>
            <a:ext cx="7886700" cy="51144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対象</a:t>
            </a:r>
            <a:endParaRPr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当館薬剤師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</a:t>
            </a:r>
            <a:r>
              <a: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n=8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  </a:t>
            </a:r>
            <a:r>
              <a: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3/8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が糖尿病療養指導士</a:t>
            </a:r>
            <a:endParaRPr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実施</a:t>
            </a:r>
            <a:endParaRPr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月上中旬</a:t>
            </a:r>
            <a:endParaRPr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項目</a:t>
            </a:r>
            <a:endParaRPr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DFE730-2422-634C-C308-4F527F28B571}"/>
              </a:ext>
            </a:extLst>
          </p:cNvPr>
          <p:cNvSpPr txBox="1"/>
          <p:nvPr/>
        </p:nvSpPr>
        <p:spPr>
          <a:xfrm>
            <a:off x="3095330" y="19565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アンケート</a:t>
            </a:r>
            <a:endParaRPr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135159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96B8BA-BAA2-FCB8-EFBF-3510A1BEF232}"/>
              </a:ext>
            </a:extLst>
          </p:cNvPr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①薬物療法上の留意点とは？</a:t>
            </a:r>
            <a:endParaRPr lang="en-US" altLang="ja-JP" sz="2800" b="1" i="0" u="none" strike="noStrike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糖尿病患者を血糖管理度と腎機能で</a:t>
            </a:r>
            <a:r>
              <a:rPr lang="en-US" altLang="ja-JP" sz="20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20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事象に分類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D20EA6F6-6A78-745C-4108-2003748047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206263"/>
              </p:ext>
            </p:extLst>
          </p:nvPr>
        </p:nvGraphicFramePr>
        <p:xfrm>
          <a:off x="185351" y="966922"/>
          <a:ext cx="3398110" cy="1987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A2267F68-9B1C-DEC7-3C5D-08ADBD207E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57075"/>
              </p:ext>
            </p:extLst>
          </p:nvPr>
        </p:nvGraphicFramePr>
        <p:xfrm>
          <a:off x="3620530" y="966922"/>
          <a:ext cx="3484357" cy="1987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D9F1FE28-DC1E-A52A-A176-78293B91E7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9366504"/>
              </p:ext>
            </p:extLst>
          </p:nvPr>
        </p:nvGraphicFramePr>
        <p:xfrm>
          <a:off x="185351" y="2990335"/>
          <a:ext cx="3398108" cy="191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A9B92485-688B-0CA2-6DDB-F293704FC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685129"/>
              </p:ext>
            </p:extLst>
          </p:nvPr>
        </p:nvGraphicFramePr>
        <p:xfrm>
          <a:off x="3620529" y="3002690"/>
          <a:ext cx="3484357" cy="1902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43914A45-E1A7-1469-9F20-B823CF104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51" y="4954142"/>
            <a:ext cx="6325177" cy="163109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C89850-917D-77A9-41C2-5765C2FC30CF}"/>
              </a:ext>
            </a:extLst>
          </p:cNvPr>
          <p:cNvSpPr txBox="1"/>
          <p:nvPr/>
        </p:nvSpPr>
        <p:spPr>
          <a:xfrm>
            <a:off x="6596634" y="6114242"/>
            <a:ext cx="5531358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A,B,C,D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いずれも教科書通りの留意点でいい？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大丈夫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Ph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ED96681-DD31-AE4A-A06D-AAB4262D1434}"/>
              </a:ext>
            </a:extLst>
          </p:cNvPr>
          <p:cNvCxnSpPr>
            <a:cxnSpLocks/>
          </p:cNvCxnSpPr>
          <p:nvPr/>
        </p:nvCxnSpPr>
        <p:spPr>
          <a:xfrm>
            <a:off x="7388929" y="3059855"/>
            <a:ext cx="4617720" cy="405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5977A77B-23FB-0080-67BA-E6B4559CDD84}"/>
              </a:ext>
            </a:extLst>
          </p:cNvPr>
          <p:cNvCxnSpPr>
            <a:cxnSpLocks/>
          </p:cNvCxnSpPr>
          <p:nvPr/>
        </p:nvCxnSpPr>
        <p:spPr>
          <a:xfrm flipH="1">
            <a:off x="9659664" y="830997"/>
            <a:ext cx="118872" cy="48417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62DC1B7-3940-1C9E-608B-87334CA47DDD}"/>
              </a:ext>
            </a:extLst>
          </p:cNvPr>
          <p:cNvSpPr txBox="1"/>
          <p:nvPr/>
        </p:nvSpPr>
        <p:spPr>
          <a:xfrm>
            <a:off x="7265592" y="183425"/>
            <a:ext cx="170467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血糖良好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腎機能良好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1CA2B22-AB3F-C455-F275-A2B31D0C4888}"/>
              </a:ext>
            </a:extLst>
          </p:cNvPr>
          <p:cNvSpPr txBox="1"/>
          <p:nvPr/>
        </p:nvSpPr>
        <p:spPr>
          <a:xfrm>
            <a:off x="10040256" y="183425"/>
            <a:ext cx="170467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血糖</a:t>
            </a:r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不良</a:t>
            </a:r>
            <a:endParaRPr kumimoji="1" lang="en-US" altLang="ja-JP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腎機能良好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D24B61-8F28-E956-EDE9-DDA449BA2D8D}"/>
              </a:ext>
            </a:extLst>
          </p:cNvPr>
          <p:cNvSpPr txBox="1"/>
          <p:nvPr/>
        </p:nvSpPr>
        <p:spPr>
          <a:xfrm>
            <a:off x="7265592" y="3221023"/>
            <a:ext cx="170467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血糖良好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腎機能</a:t>
            </a:r>
            <a:r>
              <a:rPr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不良</a:t>
            </a:r>
            <a:endParaRPr kumimoji="1" lang="ja-JP" altLang="en-US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7752A12-0D76-8E73-D518-5B2F4CC717DB}"/>
              </a:ext>
            </a:extLst>
          </p:cNvPr>
          <p:cNvSpPr txBox="1"/>
          <p:nvPr/>
        </p:nvSpPr>
        <p:spPr>
          <a:xfrm>
            <a:off x="10040256" y="3221023"/>
            <a:ext cx="170467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血糖</a:t>
            </a:r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不良</a:t>
            </a:r>
            <a:endParaRPr kumimoji="1" lang="en-US" altLang="ja-JP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腎機能</a:t>
            </a:r>
            <a:r>
              <a:rPr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不良</a:t>
            </a:r>
            <a:endParaRPr kumimoji="1" lang="ja-JP" altLang="en-US" sz="2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93A580-4E21-24F8-8825-DE30DD1F290D}"/>
              </a:ext>
            </a:extLst>
          </p:cNvPr>
          <p:cNvSpPr txBox="1"/>
          <p:nvPr/>
        </p:nvSpPr>
        <p:spPr>
          <a:xfrm>
            <a:off x="7463304" y="1404257"/>
            <a:ext cx="12344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留意せず</a:t>
            </a:r>
            <a:endParaRPr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0516A27-E561-872B-5C90-1818F18E4FFB}"/>
              </a:ext>
            </a:extLst>
          </p:cNvPr>
          <p:cNvSpPr txBox="1"/>
          <p:nvPr/>
        </p:nvSpPr>
        <p:spPr>
          <a:xfrm>
            <a:off x="10291153" y="1404257"/>
            <a:ext cx="1439057" cy="36933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非薬物療法</a:t>
            </a:r>
            <a:endParaRPr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5E242F0-1765-BF71-DCC9-EB6A85537CC1}"/>
              </a:ext>
            </a:extLst>
          </p:cNvPr>
          <p:cNvSpPr txBox="1"/>
          <p:nvPr/>
        </p:nvSpPr>
        <p:spPr>
          <a:xfrm>
            <a:off x="7463304" y="4386662"/>
            <a:ext cx="1665018" cy="646331"/>
          </a:xfrm>
          <a:prstGeom prst="rect">
            <a:avLst/>
          </a:prstGeom>
          <a:solidFill>
            <a:srgbClr val="FAF9D2"/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他領域薬剤性障害を想起</a:t>
            </a:r>
            <a:endParaRPr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85D2289-15AD-C748-1594-D1EFCE52C856}"/>
              </a:ext>
            </a:extLst>
          </p:cNvPr>
          <p:cNvSpPr txBox="1"/>
          <p:nvPr/>
        </p:nvSpPr>
        <p:spPr>
          <a:xfrm>
            <a:off x="10291153" y="1848544"/>
            <a:ext cx="14507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心腎保護薬</a:t>
            </a:r>
            <a:endParaRPr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4325F07-C258-E130-603E-BFA9770A9186}"/>
              </a:ext>
            </a:extLst>
          </p:cNvPr>
          <p:cNvSpPr txBox="1"/>
          <p:nvPr/>
        </p:nvSpPr>
        <p:spPr>
          <a:xfrm>
            <a:off x="10291153" y="4386662"/>
            <a:ext cx="14507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心腎保護薬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3042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9949CFF-82A4-4AA7-5036-AEAC560819FA}"/>
              </a:ext>
            </a:extLst>
          </p:cNvPr>
          <p:cNvSpPr/>
          <p:nvPr/>
        </p:nvSpPr>
        <p:spPr>
          <a:xfrm>
            <a:off x="0" y="7171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②薬剤師</a:t>
            </a:r>
            <a:r>
              <a:rPr lang="en-US" altLang="ja-JP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vs</a:t>
            </a:r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医療スタッフ</a:t>
            </a:r>
            <a:endParaRPr lang="en-US" altLang="ja-JP" sz="2800" b="1" i="0" u="none" strike="noStrike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他職種との</a:t>
            </a: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関わり合い</a:t>
            </a:r>
            <a:r>
              <a:rPr lang="en-US" altLang="ja-JP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2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雲形吹き出し 8">
            <a:extLst>
              <a:ext uri="{FF2B5EF4-FFF2-40B4-BE49-F238E27FC236}">
                <a16:creationId xmlns:a16="http://schemas.microsoft.com/office/drawing/2014/main" id="{5E5B8320-C101-B9C9-DCB5-34B34C343306}"/>
              </a:ext>
            </a:extLst>
          </p:cNvPr>
          <p:cNvSpPr/>
          <p:nvPr/>
        </p:nvSpPr>
        <p:spPr>
          <a:xfrm>
            <a:off x="383060" y="1072237"/>
            <a:ext cx="3917092" cy="2535772"/>
          </a:xfrm>
          <a:prstGeom prst="cloudCallout">
            <a:avLst>
              <a:gd name="adj1" fmla="val 51857"/>
              <a:gd name="adj2" fmla="val 49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持参薬の変更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直近腎機能より投与量変更・薬剤変更を推奨した</a:t>
            </a:r>
            <a:r>
              <a:rPr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雲形吹き出し 10">
            <a:extLst>
              <a:ext uri="{FF2B5EF4-FFF2-40B4-BE49-F238E27FC236}">
                <a16:creationId xmlns:a16="http://schemas.microsoft.com/office/drawing/2014/main" id="{6F943C8F-48EA-677E-169A-5503EDC4D2A8}"/>
              </a:ext>
            </a:extLst>
          </p:cNvPr>
          <p:cNvSpPr/>
          <p:nvPr/>
        </p:nvSpPr>
        <p:spPr>
          <a:xfrm>
            <a:off x="3502325" y="759941"/>
            <a:ext cx="5641675" cy="2990335"/>
          </a:xfrm>
          <a:prstGeom prst="cloudCallout">
            <a:avLst>
              <a:gd name="adj1" fmla="val 16009"/>
              <a:gd name="adj2" fmla="val 6126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胆管炎に対する抗菌薬投与法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・抗菌薬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T/P 4.5g×3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投与中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・腎機能悪化（推定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Ccr33</a:t>
            </a:r>
            <a:r>
              <a:rPr lang="ja-JP" altLang="en-US" sz="16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ｍ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L/min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）のため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2.25g×4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を提案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・しかし、投与回数を減らしたいとのことで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2.25g×3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のオーダ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・ガイドラインでは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2.25g×4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の推奨だが・・・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雲形吹き出し 11">
            <a:extLst>
              <a:ext uri="{FF2B5EF4-FFF2-40B4-BE49-F238E27FC236}">
                <a16:creationId xmlns:a16="http://schemas.microsoft.com/office/drawing/2014/main" id="{6ACD970D-FE3D-40C1-8F01-3B45E1119E6B}"/>
              </a:ext>
            </a:extLst>
          </p:cNvPr>
          <p:cNvSpPr/>
          <p:nvPr/>
        </p:nvSpPr>
        <p:spPr>
          <a:xfrm>
            <a:off x="383060" y="3035676"/>
            <a:ext cx="4188940" cy="2014315"/>
          </a:xfrm>
          <a:prstGeom prst="cloudCallout">
            <a:avLst>
              <a:gd name="adj1" fmla="val 57395"/>
              <a:gd name="adj2" fmla="val 14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インスリンデバイス変更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例：ミリオペン→フレックスタッチ</a:t>
            </a: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雲形吹き出し 12">
            <a:extLst>
              <a:ext uri="{FF2B5EF4-FFF2-40B4-BE49-F238E27FC236}">
                <a16:creationId xmlns:a16="http://schemas.microsoft.com/office/drawing/2014/main" id="{7703300B-A081-B8C5-F427-4FA09F80F75C}"/>
              </a:ext>
            </a:extLst>
          </p:cNvPr>
          <p:cNvSpPr/>
          <p:nvPr/>
        </p:nvSpPr>
        <p:spPr>
          <a:xfrm>
            <a:off x="3914776" y="3469541"/>
            <a:ext cx="4961238" cy="2323152"/>
          </a:xfrm>
          <a:prstGeom prst="cloudCallout">
            <a:avLst>
              <a:gd name="adj1" fmla="val -1406"/>
              <a:gd name="adj2" fmla="val -305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普段の食事のあり方に問題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・朝食に毎日フルーツグラノーラ、バナナ、ヨーグルト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・患者の意識の不足か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普段の栄養指導の不充分さか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栄養士へ相談した事例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EE98D7-E319-EF15-4092-65DA208DFC8B}"/>
              </a:ext>
            </a:extLst>
          </p:cNvPr>
          <p:cNvSpPr txBox="1"/>
          <p:nvPr/>
        </p:nvSpPr>
        <p:spPr>
          <a:xfrm>
            <a:off x="868835" y="6011191"/>
            <a:ext cx="8007179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当たり前な内容・・・何か、こう、ぐっともっと突っ込みたいが、薬剤師がどしどし前に出てこれない引っ込みがちな現実・・・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7C7F70C-1139-4D1E-C090-5ABBBB49D43D}"/>
              </a:ext>
            </a:extLst>
          </p:cNvPr>
          <p:cNvCxnSpPr>
            <a:cxnSpLocks/>
          </p:cNvCxnSpPr>
          <p:nvPr/>
        </p:nvCxnSpPr>
        <p:spPr>
          <a:xfrm>
            <a:off x="8275320" y="3429000"/>
            <a:ext cx="3749040" cy="405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7918E039-C05A-2E1E-B5A5-69861EC17F95}"/>
              </a:ext>
            </a:extLst>
          </p:cNvPr>
          <p:cNvCxnSpPr/>
          <p:nvPr/>
        </p:nvCxnSpPr>
        <p:spPr>
          <a:xfrm flipH="1">
            <a:off x="10204704" y="950976"/>
            <a:ext cx="118872" cy="48417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8AFF9BE-C6B7-C5AE-19E8-D371D3B80EAE}"/>
              </a:ext>
            </a:extLst>
          </p:cNvPr>
          <p:cNvSpPr txBox="1"/>
          <p:nvPr/>
        </p:nvSpPr>
        <p:spPr>
          <a:xfrm>
            <a:off x="9266039" y="572613"/>
            <a:ext cx="54864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プレアボイド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B52261D-E31D-DF98-2D7C-D44D6D9EA25F}"/>
              </a:ext>
            </a:extLst>
          </p:cNvPr>
          <p:cNvSpPr txBox="1"/>
          <p:nvPr/>
        </p:nvSpPr>
        <p:spPr>
          <a:xfrm>
            <a:off x="9266039" y="3711163"/>
            <a:ext cx="54864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デバイス変更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0D161BE-C491-5F1D-4E8E-754C7DAE1F45}"/>
              </a:ext>
            </a:extLst>
          </p:cNvPr>
          <p:cNvSpPr txBox="1"/>
          <p:nvPr/>
        </p:nvSpPr>
        <p:spPr>
          <a:xfrm>
            <a:off x="10835640" y="3711163"/>
            <a:ext cx="54864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レジリエンス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6DCD892-8577-955F-C3BD-0B5A1170BE59}"/>
              </a:ext>
            </a:extLst>
          </p:cNvPr>
          <p:cNvSpPr txBox="1"/>
          <p:nvPr/>
        </p:nvSpPr>
        <p:spPr>
          <a:xfrm>
            <a:off x="10835640" y="572613"/>
            <a:ext cx="548640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提案不発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3397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E46AC4C-E0CC-B996-0548-7DE876E102B6}"/>
              </a:ext>
            </a:extLst>
          </p:cNvPr>
          <p:cNvSpPr/>
          <p:nvPr/>
        </p:nvSpPr>
        <p:spPr>
          <a:xfrm>
            <a:off x="0" y="7171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②薬剤師 </a:t>
            </a:r>
            <a:r>
              <a:rPr lang="en-US" altLang="ja-JP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vs </a:t>
            </a:r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患者・家族</a:t>
            </a:r>
            <a:endParaRPr lang="en-US" altLang="ja-JP" sz="2800" b="1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</a:t>
            </a:r>
            <a:r>
              <a:rPr lang="en-US" altLang="ja-JP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患者・家族との</a:t>
            </a: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関わり合い</a:t>
            </a:r>
            <a:r>
              <a:rPr lang="en-US" altLang="ja-JP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2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雲形吹き出し 4">
            <a:extLst>
              <a:ext uri="{FF2B5EF4-FFF2-40B4-BE49-F238E27FC236}">
                <a16:creationId xmlns:a16="http://schemas.microsoft.com/office/drawing/2014/main" id="{69B37C4D-E530-8F9A-2DD5-DFBE8BE0074F}"/>
              </a:ext>
            </a:extLst>
          </p:cNvPr>
          <p:cNvSpPr/>
          <p:nvPr/>
        </p:nvSpPr>
        <p:spPr>
          <a:xfrm>
            <a:off x="250055" y="1258822"/>
            <a:ext cx="3800737" cy="2535772"/>
          </a:xfrm>
          <a:prstGeom prst="cloudCallout">
            <a:avLst>
              <a:gd name="adj1" fmla="val 51857"/>
              <a:gd name="adj2" fmla="val 49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PTP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シート服用→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包化　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用法の統一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雲形吹き出し 5">
            <a:extLst>
              <a:ext uri="{FF2B5EF4-FFF2-40B4-BE49-F238E27FC236}">
                <a16:creationId xmlns:a16="http://schemas.microsoft.com/office/drawing/2014/main" id="{0663C1F8-B3B2-BE67-7C7D-7E412DD0100A}"/>
              </a:ext>
            </a:extLst>
          </p:cNvPr>
          <p:cNvSpPr/>
          <p:nvPr/>
        </p:nvSpPr>
        <p:spPr>
          <a:xfrm>
            <a:off x="3102781" y="1324920"/>
            <a:ext cx="6521093" cy="2323352"/>
          </a:xfrm>
          <a:prstGeom prst="cloudCallout">
            <a:avLst>
              <a:gd name="adj1" fmla="val -10919"/>
              <a:gd name="adj2" fmla="val 49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患者さんの理解力に</a:t>
            </a:r>
            <a:r>
              <a:rPr lang="ja-JP" altLang="en-US" sz="2400" b="1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不安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あり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→家族へインスリン手技指導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→家族へ低血糖時対処法説明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雲形吹き出し 6">
            <a:extLst>
              <a:ext uri="{FF2B5EF4-FFF2-40B4-BE49-F238E27FC236}">
                <a16:creationId xmlns:a16="http://schemas.microsoft.com/office/drawing/2014/main" id="{AF86E110-6253-2DA3-893D-CBD22F0C8CC1}"/>
              </a:ext>
            </a:extLst>
          </p:cNvPr>
          <p:cNvSpPr/>
          <p:nvPr/>
        </p:nvSpPr>
        <p:spPr>
          <a:xfrm>
            <a:off x="67057" y="3287541"/>
            <a:ext cx="8747759" cy="2271096"/>
          </a:xfrm>
          <a:prstGeom prst="cloudCallout">
            <a:avLst>
              <a:gd name="adj1" fmla="val 38030"/>
              <a:gd name="adj2" fmla="val -342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入院中の生活と退院後の生活に</a:t>
            </a:r>
            <a:r>
              <a:rPr lang="ja-JP" altLang="en-US" sz="2400" b="1" dirty="0"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乖離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あり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→自宅での生活に合わせた用法変更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例；グラルギン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 寝る前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21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時頃→夕食前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E60E02-4D75-AB0B-754D-B302D5905673}"/>
              </a:ext>
            </a:extLst>
          </p:cNvPr>
          <p:cNvSpPr txBox="1"/>
          <p:nvPr/>
        </p:nvSpPr>
        <p:spPr>
          <a:xfrm>
            <a:off x="1423005" y="6056317"/>
            <a:ext cx="772099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当たり前な内容・・・その結果どうなった？予後は？改善？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Evidence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ある？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薬剤師が継続して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follow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できない現実が・・・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50CA4152-C820-6C09-2449-F52E7559B698}"/>
              </a:ext>
            </a:extLst>
          </p:cNvPr>
          <p:cNvCxnSpPr>
            <a:cxnSpLocks/>
          </p:cNvCxnSpPr>
          <p:nvPr/>
        </p:nvCxnSpPr>
        <p:spPr>
          <a:xfrm>
            <a:off x="8622792" y="3429000"/>
            <a:ext cx="3401568" cy="405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8D32383-4D12-BB49-2276-81F2B1EBADBB}"/>
              </a:ext>
            </a:extLst>
          </p:cNvPr>
          <p:cNvCxnSpPr>
            <a:cxnSpLocks/>
          </p:cNvCxnSpPr>
          <p:nvPr/>
        </p:nvCxnSpPr>
        <p:spPr>
          <a:xfrm flipH="1">
            <a:off x="10261030" y="950976"/>
            <a:ext cx="62546" cy="247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BB31A0-915B-2F48-F1DD-C8943D1916D0}"/>
              </a:ext>
            </a:extLst>
          </p:cNvPr>
          <p:cNvSpPr txBox="1"/>
          <p:nvPr/>
        </p:nvSpPr>
        <p:spPr>
          <a:xfrm>
            <a:off x="9266039" y="572613"/>
            <a:ext cx="54864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一包化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26B82E7-DF04-F56E-527A-CD727FE70283}"/>
              </a:ext>
            </a:extLst>
          </p:cNvPr>
          <p:cNvSpPr txBox="1"/>
          <p:nvPr/>
        </p:nvSpPr>
        <p:spPr>
          <a:xfrm>
            <a:off x="9986710" y="3648272"/>
            <a:ext cx="54864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用法調整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EDAD74-FA10-54DD-7318-09F6C4560237}"/>
              </a:ext>
            </a:extLst>
          </p:cNvPr>
          <p:cNvSpPr txBox="1"/>
          <p:nvPr/>
        </p:nvSpPr>
        <p:spPr>
          <a:xfrm>
            <a:off x="10835640" y="572613"/>
            <a:ext cx="54864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家族への指導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139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363363" y="38260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②薬剤師</a:t>
            </a:r>
            <a:r>
              <a:rPr lang="en-US" altLang="ja-JP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vs</a:t>
            </a:r>
            <a:r>
              <a:rPr lang="ja-JP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薬剤師</a:t>
            </a:r>
            <a:endParaRPr lang="en-US" altLang="ja-JP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糖尿病・腎臓内科病棟での２名体制の薬剤師の関係</a:t>
            </a:r>
            <a:r>
              <a:rPr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04611" y="1791539"/>
            <a:ext cx="68936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患者さんを振り分け</a:t>
            </a:r>
            <a:endParaRPr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情報共有</a:t>
            </a:r>
            <a:endParaRPr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	 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患者さんのキャラクター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	 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指導内容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指導</a:t>
            </a:r>
            <a:endParaRPr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	 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先輩から後輩へ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89120" y="5863851"/>
            <a:ext cx="744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では、専門医とそうでない科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医師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に対して、</a:t>
            </a:r>
            <a:endParaRPr lang="en-US" altLang="ja-JP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当院それぞれの薬剤師はどう考えているのか・・・</a:t>
            </a:r>
          </a:p>
        </p:txBody>
      </p:sp>
    </p:spTree>
    <p:extLst>
      <p:ext uri="{BB962C8B-B14F-4D97-AF65-F5344CB8AC3E}">
        <p14:creationId xmlns:p14="http://schemas.microsoft.com/office/powerpoint/2010/main" val="2226599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B943EB1-0A3D-FAF8-D83A-1B62188597FD}"/>
              </a:ext>
            </a:extLst>
          </p:cNvPr>
          <p:cNvSpPr/>
          <p:nvPr/>
        </p:nvSpPr>
        <p:spPr>
          <a:xfrm>
            <a:off x="475488" y="178679"/>
            <a:ext cx="10396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③糖尿病悪化または腎機能悪化リスクのある薬剤処方</a:t>
            </a:r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を見て</a:t>
            </a:r>
            <a:endParaRPr lang="en-US" altLang="ja-JP" sz="2800" b="1" i="0" u="none" strike="noStrike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糖尿病専門医あるいは腎臓専門医の処方なら・・・</a:t>
            </a:r>
            <a:endParaRPr lang="ja-JP" altLang="en-US" sz="2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B3E51B-3866-6ADC-2F9D-D4AD8AA7BB40}"/>
              </a:ext>
            </a:extLst>
          </p:cNvPr>
          <p:cNvSpPr/>
          <p:nvPr/>
        </p:nvSpPr>
        <p:spPr>
          <a:xfrm>
            <a:off x="475488" y="4020310"/>
            <a:ext cx="10158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④糖尿病悪化または腎機能悪化リスクのある薬剤処方</a:t>
            </a:r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を見て</a:t>
            </a:r>
            <a:endParaRPr lang="en-US" altLang="ja-JP" sz="2800" b="1" i="0" u="none" strike="noStrike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非</a:t>
            </a:r>
            <a:r>
              <a:rPr lang="ja-JP" altLang="en-US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専門医 </a:t>
            </a:r>
            <a:r>
              <a:rPr lang="en-US" altLang="ja-JP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他科専門医</a:t>
            </a:r>
            <a:r>
              <a:rPr lang="en-US" altLang="ja-JP" sz="2800" b="1" i="0" u="none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の処方なら・・・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29FF2CF-93BB-02FF-E9E1-AF46B516B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701714"/>
              </p:ext>
            </p:extLst>
          </p:nvPr>
        </p:nvGraphicFramePr>
        <p:xfrm>
          <a:off x="2168363" y="1263305"/>
          <a:ext cx="5446241" cy="1482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4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疑義照会する</a:t>
                      </a:r>
                      <a:endParaRPr lang="ja-JP" altLang="en-US" sz="4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48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  <a:endParaRPr lang="en-US" altLang="ja-JP" sz="48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4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疑義照会しない</a:t>
                      </a:r>
                      <a:endParaRPr lang="ja-JP" altLang="en-US" sz="4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4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lang="en-US" altLang="ja-JP" sz="4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193B4823-3DA1-E95F-4268-D3BCD342A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035627"/>
              </p:ext>
            </p:extLst>
          </p:nvPr>
        </p:nvGraphicFramePr>
        <p:xfrm>
          <a:off x="2168363" y="5137704"/>
          <a:ext cx="5474043" cy="1482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9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48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疑義照会する</a:t>
                      </a:r>
                      <a:endParaRPr lang="ja-JP" altLang="en-US" sz="4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4800" b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endParaRPr lang="en-US" altLang="ja-JP" sz="48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48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疑義照会しない</a:t>
                      </a:r>
                      <a:endParaRPr lang="ja-JP" altLang="en-US" sz="4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48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lang="en-US" altLang="ja-JP" sz="48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2846DA-445F-FD4D-7FBA-AE359928309B}"/>
              </a:ext>
            </a:extLst>
          </p:cNvPr>
          <p:cNvSpPr txBox="1"/>
          <p:nvPr/>
        </p:nvSpPr>
        <p:spPr>
          <a:xfrm>
            <a:off x="2651760" y="2859028"/>
            <a:ext cx="923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カルテで情報収集、処方理由を確認している→疑義照会不要</a:t>
            </a:r>
          </a:p>
        </p:txBody>
      </p:sp>
    </p:spTree>
    <p:extLst>
      <p:ext uri="{BB962C8B-B14F-4D97-AF65-F5344CB8AC3E}">
        <p14:creationId xmlns:p14="http://schemas.microsoft.com/office/powerpoint/2010/main" val="2759253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D7319F-5021-9061-9F7A-9A27C0E07340}"/>
              </a:ext>
            </a:extLst>
          </p:cNvPr>
          <p:cNvSpPr/>
          <p:nvPr/>
        </p:nvSpPr>
        <p:spPr>
          <a:xfrm>
            <a:off x="332232" y="33913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⑤医療情報の受け渡し</a:t>
            </a:r>
            <a:endParaRPr lang="en-US" altLang="ja-JP" sz="2800" b="1" i="0" u="none" strike="noStrike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・</a:t>
            </a:r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糖尿病性腎症を有する透析導入前の症例</a:t>
            </a:r>
            <a:endParaRPr lang="en-US" altLang="ja-JP" sz="2800" b="1" i="0" u="none" strike="noStrike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・</a:t>
            </a:r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ケアの移行期（入院・転院・退院）</a:t>
            </a:r>
            <a:endParaRPr lang="en-US" altLang="ja-JP" sz="2800" b="1" i="0" u="none" strike="noStrike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800" b="1" i="0" strike="noStrike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最も多く行っている</a:t>
            </a:r>
            <a:r>
              <a:rPr lang="ja-JP" altLang="en-US" sz="2800" b="1" i="0" u="none" strike="noStrike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受け渡しパターンは？</a:t>
            </a:r>
            <a:endParaRPr lang="ja-JP" altLang="en-US" sz="2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8330254D-A08E-4567-69AF-E64D82D87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702130"/>
              </p:ext>
            </p:extLst>
          </p:nvPr>
        </p:nvGraphicFramePr>
        <p:xfrm>
          <a:off x="1033354" y="2228581"/>
          <a:ext cx="8674443" cy="3645124"/>
        </p:xfrm>
        <a:graphic>
          <a:graphicData uri="http://schemas.openxmlformats.org/drawingml/2006/table">
            <a:tbl>
              <a:tblPr/>
              <a:tblGrid>
                <a:gridCol w="7784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88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内容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結果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31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薬剤師宛にトレーシングレポート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31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医師宛に診療情報提供書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31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患者さんに文書を渡す</a:t>
                      </a:r>
                      <a:endParaRPr lang="en-US" altLang="ja-JP" sz="2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または</a:t>
                      </a:r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お薬ノートに挟み込む</a:t>
                      </a:r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退院指導として</a:t>
                      </a:r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31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患者さんまたは家族に口頭説明のみを行う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81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行うのは定期指導のみであり</a:t>
                      </a:r>
                      <a:endParaRPr lang="en-US" altLang="ja-JP" sz="2800" b="1" i="0" u="none" strike="noStrike" dirty="0">
                        <a:solidFill>
                          <a:srgbClr val="000000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l" fontAlgn="ctr"/>
                      <a:r>
                        <a:rPr lang="ja-JP" alt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退院指導として別個に追加説明はしていない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</a:p>
                  </a:txBody>
                  <a:tcPr marL="7240" marR="7240" marT="7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2DC24DE-4491-E682-6AFA-8BFD3AAB9796}"/>
              </a:ext>
            </a:extLst>
          </p:cNvPr>
          <p:cNvSpPr txBox="1"/>
          <p:nvPr/>
        </p:nvSpPr>
        <p:spPr>
          <a:xfrm>
            <a:off x="4279392" y="6131696"/>
            <a:ext cx="7793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薬薬連携</a:t>
            </a:r>
            <a:r>
              <a:rPr lang="en-US" altLang="ja-JP" sz="3600" dirty="0"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sz="3600" dirty="0"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薬医連携の取り組みは未だ</a:t>
            </a:r>
            <a:endParaRPr lang="en-US" altLang="ja-JP" sz="3600" dirty="0">
              <a:highlight>
                <a:srgbClr val="FFFF00"/>
              </a:highligh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1857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400E6E-9AF3-A07D-3F84-B9146D88D29F}"/>
              </a:ext>
            </a:extLst>
          </p:cNvPr>
          <p:cNvSpPr txBox="1"/>
          <p:nvPr/>
        </p:nvSpPr>
        <p:spPr>
          <a:xfrm>
            <a:off x="2969732" y="178211"/>
            <a:ext cx="6094476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3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当館薬剤師の誓い</a:t>
            </a:r>
            <a:endParaRPr lang="en-US" altLang="ja-JP" sz="43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E62F8C-01B3-094C-4C93-4EC68C6ED007}"/>
              </a:ext>
            </a:extLst>
          </p:cNvPr>
          <p:cNvSpPr/>
          <p:nvPr/>
        </p:nvSpPr>
        <p:spPr>
          <a:xfrm>
            <a:off x="940020" y="984691"/>
            <a:ext cx="9879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「学問なくして名医になるは覚束なき儀なり」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DAB3468-03CF-0676-E983-8EBFD571C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38" y="4102851"/>
            <a:ext cx="3251898" cy="21643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341124-8788-1F37-28AA-2047BBC51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38" y="1934477"/>
            <a:ext cx="3266340" cy="19276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D1EF0A-F3B7-64E9-9FAF-A3D156182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8" y="1808963"/>
            <a:ext cx="3342906" cy="42316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19FDD5-BB58-EA72-C063-CA6E263EF564}"/>
              </a:ext>
            </a:extLst>
          </p:cNvPr>
          <p:cNvSpPr txBox="1"/>
          <p:nvPr/>
        </p:nvSpPr>
        <p:spPr>
          <a:xfrm>
            <a:off x="3734283" y="1808963"/>
            <a:ext cx="4752768" cy="47007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薬剤師に理想は無い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医療の世界に誰が偉いとかすごいはない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今この時間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秒を勉学に励む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学会に参加し多くの知識を習得する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学会参加者の先生らがまさに理想の姿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つでも習得した新しい知識を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明日の患者さんに向けて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これが理想の姿と考える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0135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707F7E-2C9F-BCCC-DF06-A06F51CBECD5}"/>
              </a:ext>
            </a:extLst>
          </p:cNvPr>
          <p:cNvSpPr txBox="1"/>
          <p:nvPr/>
        </p:nvSpPr>
        <p:spPr>
          <a:xfrm>
            <a:off x="0" y="0"/>
            <a:ext cx="7302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29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土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16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回日本腎臓病薬物療法学会学術集会・総会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シンポジウム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SY6-1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C6736D-9FEA-5CB9-1066-20F1EB7D6030}"/>
              </a:ext>
            </a:extLst>
          </p:cNvPr>
          <p:cNvSpPr txBox="1"/>
          <p:nvPr/>
        </p:nvSpPr>
        <p:spPr>
          <a:xfrm>
            <a:off x="6791429" y="5485152"/>
            <a:ext cx="514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佐賀県医療センター 好生館 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Medical Link Office	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松石英城（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Doctor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腎臓内科グループ（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Dr 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４名）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糖尿病代謝内科グループ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Dr 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４名）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3BC7ED-0371-119C-3317-1EBC891983D9}"/>
              </a:ext>
            </a:extLst>
          </p:cNvPr>
          <p:cNvSpPr txBox="1"/>
          <p:nvPr/>
        </p:nvSpPr>
        <p:spPr>
          <a:xfrm>
            <a:off x="1252728" y="2808554"/>
            <a:ext cx="94914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～腎臓専門医・糖尿病専門医</a:t>
            </a:r>
            <a:endParaRPr lang="en-US" altLang="ja-JP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からのコメント～</a:t>
            </a: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6288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ECDE10-3AED-8DB6-61AD-3AD44D1ACD98}"/>
              </a:ext>
            </a:extLst>
          </p:cNvPr>
          <p:cNvSpPr txBox="1">
            <a:spLocks/>
          </p:cNvSpPr>
          <p:nvPr/>
        </p:nvSpPr>
        <p:spPr>
          <a:xfrm>
            <a:off x="3838237" y="160138"/>
            <a:ext cx="4832518" cy="14217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腎臓専門医から</a:t>
            </a:r>
            <a:endParaRPr lang="en-US" altLang="ja-JP" sz="4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薬剤師へ</a:t>
            </a:r>
          </a:p>
          <a:p>
            <a:endParaRPr lang="en-US" altLang="ja-JP" sz="4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ja-JP" altLang="en-US" sz="4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5AF4EB-38E9-E578-11E4-B31610696C89}"/>
              </a:ext>
            </a:extLst>
          </p:cNvPr>
          <p:cNvSpPr txBox="1">
            <a:spLocks/>
          </p:cNvSpPr>
          <p:nvPr/>
        </p:nvSpPr>
        <p:spPr>
          <a:xfrm>
            <a:off x="335280" y="1984248"/>
            <a:ext cx="11655552" cy="3547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en-US" sz="3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適切な処方になっているか</a:t>
            </a:r>
            <a:endParaRPr lang="en-US" altLang="ja-JP" sz="36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病態や腎機能推移に応じた薬剤選択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腎機能に応じた投与量調整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新たな薬剤による腎機能・電解質の変化の監視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・患者への説明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・患者からの聞き取りを通じた服薬アドヒアランス向上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B63E83-518F-23FD-7EF0-54F273D75218}"/>
              </a:ext>
            </a:extLst>
          </p:cNvPr>
          <p:cNvSpPr txBox="1"/>
          <p:nvPr/>
        </p:nvSpPr>
        <p:spPr>
          <a:xfrm>
            <a:off x="9198864" y="1709928"/>
            <a:ext cx="31059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Medication </a:t>
            </a:r>
          </a:p>
          <a:p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Reconciliation</a:t>
            </a:r>
            <a:endParaRPr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647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2EDC0B-64B6-48C9-FF72-658D00C56296}"/>
              </a:ext>
            </a:extLst>
          </p:cNvPr>
          <p:cNvSpPr txBox="1"/>
          <p:nvPr/>
        </p:nvSpPr>
        <p:spPr>
          <a:xfrm>
            <a:off x="1566382" y="2341275"/>
            <a:ext cx="1004649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１．病院総合医の病棟常駐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２．病院薬剤部との取り組み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３．チーム医療で薬剤師が果たせる役割</a:t>
            </a:r>
            <a:endParaRPr lang="en-US" altLang="ja-JP" sz="44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４．薬剤師の理想形とは？</a:t>
            </a:r>
            <a:endParaRPr lang="ja-JP" altLang="en-US" sz="4400" b="0" i="0" dirty="0">
              <a:solidFill>
                <a:srgbClr val="222222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38DC5B-25DC-1E66-FE77-C4434DD24B74}"/>
              </a:ext>
            </a:extLst>
          </p:cNvPr>
          <p:cNvSpPr txBox="1"/>
          <p:nvPr/>
        </p:nvSpPr>
        <p:spPr>
          <a:xfrm>
            <a:off x="2339915" y="670168"/>
            <a:ext cx="6094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本日の内容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191063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B53214-812C-C86C-C3EE-EB05CABA1F69}"/>
              </a:ext>
            </a:extLst>
          </p:cNvPr>
          <p:cNvSpPr txBox="1">
            <a:spLocks/>
          </p:cNvSpPr>
          <p:nvPr/>
        </p:nvSpPr>
        <p:spPr>
          <a:xfrm>
            <a:off x="2971800" y="237744"/>
            <a:ext cx="5340096" cy="1481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糖尿病専門医から</a:t>
            </a:r>
            <a:endParaRPr lang="en-US" altLang="ja-JP" sz="4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薬剤師へ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67A727-F37C-5270-6686-7918CE816E70}"/>
              </a:ext>
            </a:extLst>
          </p:cNvPr>
          <p:cNvSpPr txBox="1">
            <a:spLocks/>
          </p:cNvSpPr>
          <p:nvPr/>
        </p:nvSpPr>
        <p:spPr>
          <a:xfrm>
            <a:off x="0" y="1991084"/>
            <a:ext cx="12192000" cy="47754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en-US" sz="3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処方意図を理解し患者に伝える</a:t>
            </a:r>
            <a:endParaRPr lang="en-US" altLang="ja-JP" sz="36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・治療時機に応じた治療目標を理解する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（周術、感染合併、病期）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・その他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薬剤の作用を理解する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理解度、服薬状況に応じてアドヒアランスを維持する</a:t>
            </a:r>
            <a:endParaRPr lang="en-US" altLang="ja-JP" sz="3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シックデイの対応を説明する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（主治医と連携して説明を統一）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不適切処方への疑義照会</a:t>
            </a:r>
          </a:p>
        </p:txBody>
      </p:sp>
    </p:spTree>
    <p:extLst>
      <p:ext uri="{BB962C8B-B14F-4D97-AF65-F5344CB8AC3E}">
        <p14:creationId xmlns:p14="http://schemas.microsoft.com/office/powerpoint/2010/main" val="2859762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27130-69A1-9BEE-E610-B54BF92AE7ED}"/>
              </a:ext>
            </a:extLst>
          </p:cNvPr>
          <p:cNvSpPr txBox="1">
            <a:spLocks/>
          </p:cNvSpPr>
          <p:nvPr/>
        </p:nvSpPr>
        <p:spPr>
          <a:xfrm>
            <a:off x="3717122" y="452746"/>
            <a:ext cx="3631721" cy="6124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E714AC-CCEA-E829-C329-4F2182F2CB3F}"/>
              </a:ext>
            </a:extLst>
          </p:cNvPr>
          <p:cNvSpPr txBox="1">
            <a:spLocks/>
          </p:cNvSpPr>
          <p:nvPr/>
        </p:nvSpPr>
        <p:spPr>
          <a:xfrm>
            <a:off x="338328" y="1616180"/>
            <a:ext cx="12054840" cy="5479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ea typeface="メイリオ" panose="020B0604030504040204" pitchFamily="50" charset="-128"/>
              </a:rPr>
              <a:t>・病院薬剤師に対しアンケートを行い、その内容を紹介した</a:t>
            </a:r>
            <a:endParaRPr lang="en-US" altLang="ja-JP" sz="32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8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ea typeface="メイリオ" panose="020B0604030504040204" pitchFamily="50" charset="-128"/>
              </a:rPr>
              <a:t>・病院薬剤師のあるべき姿を振り返った（自己省察） </a:t>
            </a:r>
            <a:endParaRPr lang="en-US" altLang="ja-JP" sz="32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8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ea typeface="メイリオ" panose="020B0604030504040204" pitchFamily="50" charset="-128"/>
              </a:rPr>
              <a:t>・糖尿病専門医、腎臓専門医からの意見を紹介した（叱咤激励）</a:t>
            </a:r>
            <a:endParaRPr lang="en-US" altLang="ja-JP" sz="32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8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ea typeface="メイリオ" panose="020B0604030504040204" pitchFamily="50" charset="-128"/>
              </a:rPr>
              <a:t>・シンポジウムでは、</a:t>
            </a:r>
            <a:endParaRPr lang="en-US" altLang="ja-JP" sz="32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ea typeface="メイリオ" panose="020B0604030504040204" pitchFamily="50" charset="-128"/>
              </a:rPr>
              <a:t>　他の医療職ならびに患者・家族に対して、</a:t>
            </a:r>
            <a:endParaRPr lang="en-US" altLang="ja-JP" sz="32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ea typeface="メイリオ" panose="020B0604030504040204" pitchFamily="50" charset="-128"/>
              </a:rPr>
              <a:t>　薬剤師がどう向き合うべきか</a:t>
            </a:r>
            <a:r>
              <a:rPr lang="en-US" altLang="ja-JP" sz="3200" b="1" dirty="0">
                <a:ea typeface="メイリオ" panose="020B0604030504040204" pitchFamily="50" charset="-128"/>
              </a:rPr>
              <a:t>/</a:t>
            </a:r>
            <a:r>
              <a:rPr lang="ja-JP" altLang="en-US" sz="3200" b="1" dirty="0">
                <a:ea typeface="メイリオ" panose="020B0604030504040204" pitchFamily="50" charset="-128"/>
              </a:rPr>
              <a:t>向き合おうとしているのか、</a:t>
            </a:r>
            <a:endParaRPr lang="en-US" altLang="ja-JP" sz="3200" b="1" dirty="0">
              <a:ea typeface="メイリオ" panose="020B0604030504040204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200" b="1" dirty="0">
                <a:ea typeface="メイリオ" panose="020B0604030504040204" pitchFamily="50" charset="-128"/>
              </a:rPr>
              <a:t>　参加者に訊ねたい</a:t>
            </a:r>
          </a:p>
        </p:txBody>
      </p:sp>
    </p:spTree>
    <p:extLst>
      <p:ext uri="{BB962C8B-B14F-4D97-AF65-F5344CB8AC3E}">
        <p14:creationId xmlns:p14="http://schemas.microsoft.com/office/powerpoint/2010/main" val="2503077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9085B9-75B7-2292-61C0-73E8F6DCE831}"/>
              </a:ext>
            </a:extLst>
          </p:cNvPr>
          <p:cNvSpPr txBox="1"/>
          <p:nvPr/>
        </p:nvSpPr>
        <p:spPr>
          <a:xfrm>
            <a:off x="1173190" y="2423571"/>
            <a:ext cx="1033444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１．病院総合医の病棟常駐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２．病院薬剤部との取り組み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３．チーム医療で薬剤師が果たせる役割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４．薬剤師の理想形とは？</a:t>
            </a:r>
            <a:endParaRPr lang="ja-JP" altLang="en-US" sz="4400" b="0" i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193258-EC42-5F7C-47D4-25F5D334C86B}"/>
              </a:ext>
            </a:extLst>
          </p:cNvPr>
          <p:cNvSpPr txBox="1"/>
          <p:nvPr/>
        </p:nvSpPr>
        <p:spPr>
          <a:xfrm>
            <a:off x="2339915" y="670168"/>
            <a:ext cx="6094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本日の内容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077272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4F311B-0648-ABB0-2A50-197E3FA4A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14" y="118872"/>
            <a:ext cx="8631171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8FF96A-5BFD-BD5B-0476-A8B03B43F503}"/>
              </a:ext>
            </a:extLst>
          </p:cNvPr>
          <p:cNvSpPr txBox="1"/>
          <p:nvPr/>
        </p:nvSpPr>
        <p:spPr>
          <a:xfrm>
            <a:off x="8357616" y="1583235"/>
            <a:ext cx="37581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患者さんが</a:t>
            </a:r>
            <a:endParaRPr lang="en-US" altLang="ja-JP" sz="40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求めるものは？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68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F1448F-697E-C9C2-AF5B-A9AA8205254A}"/>
              </a:ext>
            </a:extLst>
          </p:cNvPr>
          <p:cNvSpPr txBox="1"/>
          <p:nvPr/>
        </p:nvSpPr>
        <p:spPr>
          <a:xfrm>
            <a:off x="2624328" y="290822"/>
            <a:ext cx="66842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薬剤師の理想形とは？</a:t>
            </a:r>
            <a:endParaRPr lang="ja-JP" altLang="en-US" sz="4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6ABEF0-563D-349B-3C31-A351BB36897B}"/>
              </a:ext>
            </a:extLst>
          </p:cNvPr>
          <p:cNvSpPr txBox="1"/>
          <p:nvPr/>
        </p:nvSpPr>
        <p:spPr>
          <a:xfrm>
            <a:off x="1692783" y="1963382"/>
            <a:ext cx="854735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3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●薬剤師のプロフェッショナリズムに期待する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●ともに立ち向かう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192CF5-F27D-A102-7EA3-AE86120D6947}"/>
              </a:ext>
            </a:extLst>
          </p:cNvPr>
          <p:cNvSpPr txBox="1"/>
          <p:nvPr/>
        </p:nvSpPr>
        <p:spPr>
          <a:xfrm>
            <a:off x="2422467" y="4066830"/>
            <a:ext cx="81205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ja-JP" altLang="en-US" sz="3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♦会場の皆さんと一緒に考えてみたい</a:t>
            </a:r>
            <a:endParaRPr lang="en-US" altLang="ja-JP" sz="3600" i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l"/>
            <a:r>
              <a:rPr lang="ja-JP" altLang="en-US" sz="3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♦質問でなくても</a:t>
            </a:r>
            <a:endParaRPr lang="en-US" altLang="ja-JP" sz="3600" i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l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・・・普段感じていること</a:t>
            </a:r>
            <a:endParaRPr lang="en-US" altLang="ja-JP" sz="3600" i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l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・・・この際言ってみたいこと</a:t>
            </a:r>
            <a:endPara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985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9F6DCE-C7E5-6249-5F18-29DE75733F0A}"/>
              </a:ext>
            </a:extLst>
          </p:cNvPr>
          <p:cNvSpPr txBox="1"/>
          <p:nvPr/>
        </p:nvSpPr>
        <p:spPr>
          <a:xfrm>
            <a:off x="1566382" y="2341275"/>
            <a:ext cx="1004649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１．病院総合医の病棟常駐</a:t>
            </a:r>
            <a:endParaRPr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２．病院薬剤部との取り組み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３．チーム医療で薬剤師が果たせる役割</a:t>
            </a:r>
            <a:endParaRPr lang="en-US" altLang="ja-JP" sz="4400" dirty="0">
              <a:solidFill>
                <a:schemeClr val="bg1">
                  <a:lumMod val="8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2000" dirty="0">
              <a:solidFill>
                <a:schemeClr val="bg1">
                  <a:lumMod val="8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4400" dirty="0">
                <a:solidFill>
                  <a:schemeClr val="bg1">
                    <a:lumMod val="8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４．薬剤師の理想形とは？</a:t>
            </a:r>
            <a:endParaRPr lang="ja-JP" altLang="en-US" sz="4400" b="0" i="0" dirty="0">
              <a:solidFill>
                <a:schemeClr val="bg1">
                  <a:lumMod val="8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40308E-624D-D1B7-F7F3-3701CCD0C0E0}"/>
              </a:ext>
            </a:extLst>
          </p:cNvPr>
          <p:cNvSpPr txBox="1"/>
          <p:nvPr/>
        </p:nvSpPr>
        <p:spPr>
          <a:xfrm>
            <a:off x="2339915" y="670168"/>
            <a:ext cx="6094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本日の内容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7122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11C2384-CBB4-5575-6B86-7EAEC2A9DFFE}"/>
              </a:ext>
            </a:extLst>
          </p:cNvPr>
          <p:cNvGrpSpPr/>
          <p:nvPr/>
        </p:nvGrpSpPr>
        <p:grpSpPr>
          <a:xfrm>
            <a:off x="-127080" y="1724206"/>
            <a:ext cx="5163271" cy="3905795"/>
            <a:chOff x="188313" y="232519"/>
            <a:chExt cx="5163271" cy="390579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33EFEF8-B0D7-772B-9BCD-671B3FDCB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313" y="232519"/>
              <a:ext cx="5163271" cy="3905795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0E110C3B-3F32-5320-F379-01EE4F0DA35C}"/>
                </a:ext>
              </a:extLst>
            </p:cNvPr>
            <p:cNvSpPr/>
            <p:nvPr/>
          </p:nvSpPr>
          <p:spPr>
            <a:xfrm>
              <a:off x="1065920" y="3264409"/>
              <a:ext cx="625720" cy="6126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A89BBE2D-4B5C-5249-05C0-9F39BE0F49CD}"/>
                </a:ext>
              </a:extLst>
            </p:cNvPr>
            <p:cNvSpPr/>
            <p:nvPr/>
          </p:nvSpPr>
          <p:spPr>
            <a:xfrm>
              <a:off x="1190994" y="3566159"/>
              <a:ext cx="84713" cy="1109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41396DF-649A-189B-FD86-7C6F96A8BD77}"/>
              </a:ext>
            </a:extLst>
          </p:cNvPr>
          <p:cNvGrpSpPr/>
          <p:nvPr/>
        </p:nvGrpSpPr>
        <p:grpSpPr>
          <a:xfrm>
            <a:off x="5513234" y="1224467"/>
            <a:ext cx="6595534" cy="4777259"/>
            <a:chOff x="5513234" y="1224467"/>
            <a:chExt cx="6595534" cy="477725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DCD0915E-B2B3-DB77-FDFE-AB23BD995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3234" y="1224467"/>
              <a:ext cx="6595534" cy="4777259"/>
            </a:xfrm>
            <a:prstGeom prst="rect">
              <a:avLst/>
            </a:prstGeom>
          </p:spPr>
        </p:pic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CD1696C0-4362-3F62-CD40-80DE712165A9}"/>
                </a:ext>
              </a:extLst>
            </p:cNvPr>
            <p:cNvSpPr/>
            <p:nvPr/>
          </p:nvSpPr>
          <p:spPr>
            <a:xfrm>
              <a:off x="7461504" y="3154679"/>
              <a:ext cx="667512" cy="61264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1152F7E5-6359-0CE6-CDAE-332C0F274283}"/>
                </a:ext>
              </a:extLst>
            </p:cNvPr>
            <p:cNvSpPr/>
            <p:nvPr/>
          </p:nvSpPr>
          <p:spPr>
            <a:xfrm>
              <a:off x="7708392" y="5190744"/>
              <a:ext cx="173736" cy="16459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361B6BC2-C064-8FBB-0C2D-2795AE9B5297}"/>
                </a:ext>
              </a:extLst>
            </p:cNvPr>
            <p:cNvSpPr/>
            <p:nvPr/>
          </p:nvSpPr>
          <p:spPr>
            <a:xfrm flipH="1" flipV="1">
              <a:off x="8561180" y="3883154"/>
              <a:ext cx="173735" cy="16459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435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37114D5-4CC0-5A9E-948C-9FF249EE8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886" y="2242868"/>
            <a:ext cx="5163239" cy="450537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9DD0FF7-EA55-FA94-B956-C00BE4CC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412" y="5591081"/>
            <a:ext cx="1192474" cy="115716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A85406-14E0-A31B-8562-B48C998937E2}"/>
              </a:ext>
            </a:extLst>
          </p:cNvPr>
          <p:cNvSpPr txBox="1"/>
          <p:nvPr/>
        </p:nvSpPr>
        <p:spPr>
          <a:xfrm>
            <a:off x="1248714" y="2242868"/>
            <a:ext cx="536429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ja-JP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Medical Link Office</a:t>
            </a:r>
          </a:p>
          <a:p>
            <a:pPr algn="l" fontAlgn="base"/>
            <a:r>
              <a:rPr lang="ja-JP" altLang="en-US" sz="28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♦発足　</a:t>
            </a:r>
            <a:r>
              <a:rPr lang="en-US" altLang="ja-JP" sz="28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2021</a:t>
            </a:r>
            <a:r>
              <a:rPr lang="ja-JP" altLang="en-US" sz="28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sz="28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28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endParaRPr lang="en-US" altLang="ja-JP" sz="2800" dirty="0">
              <a:solidFill>
                <a:srgbClr val="22222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♦目的</a:t>
            </a:r>
            <a:endParaRPr lang="en-US" altLang="ja-JP" sz="2800" i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①医療の質を高める</a:t>
            </a:r>
            <a:endParaRPr lang="en-US" altLang="ja-JP" sz="2400" dirty="0">
              <a:solidFill>
                <a:srgbClr val="22222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fontAlgn="base"/>
            <a:r>
              <a:rPr lang="ja-JP" altLang="en-US" sz="24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②身近な医療を支援する</a:t>
            </a:r>
            <a:endParaRPr lang="en-US" altLang="ja-JP" sz="2400" dirty="0">
              <a:solidFill>
                <a:srgbClr val="22222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 fontAlgn="base"/>
            <a:r>
              <a:rPr lang="ja-JP" altLang="en-US" sz="24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③佐賀県に医師</a:t>
            </a:r>
            <a:r>
              <a:rPr lang="ja-JP" altLang="en-US" sz="28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を集める</a:t>
            </a:r>
            <a:endParaRPr lang="ja-JP" altLang="en-US" sz="2800" i="0" dirty="0">
              <a:solidFill>
                <a:srgbClr val="222222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♦背景に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8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“医師の不足</a:t>
            </a:r>
            <a:r>
              <a:rPr lang="en-US" altLang="ja-JP" sz="28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sz="28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偏在“</a:t>
            </a:r>
            <a:endParaRPr lang="ja-JP" altLang="en-US" sz="2800" i="0" dirty="0">
              <a:solidFill>
                <a:srgbClr val="222222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2CECA9-2389-74CC-2191-2A34BDF5A4EE}"/>
              </a:ext>
            </a:extLst>
          </p:cNvPr>
          <p:cNvSpPr txBox="1"/>
          <p:nvPr/>
        </p:nvSpPr>
        <p:spPr>
          <a:xfrm>
            <a:off x="242874" y="109757"/>
            <a:ext cx="91754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佐賀県医療センター 好生館</a:t>
            </a:r>
            <a:endParaRPr lang="en-US" altLang="ja-JP" sz="4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 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創立 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1834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天保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佐賀鍋島藩 医学館・医学寮 「好生館」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 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450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床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BF9C630-DE8A-6176-1379-F978B00A6EA5}"/>
              </a:ext>
            </a:extLst>
          </p:cNvPr>
          <p:cNvCxnSpPr>
            <a:cxnSpLocks/>
          </p:cNvCxnSpPr>
          <p:nvPr/>
        </p:nvCxnSpPr>
        <p:spPr>
          <a:xfrm>
            <a:off x="1078992" y="1975104"/>
            <a:ext cx="108701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39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9E6F33-DC50-7B14-F8AC-CFD48C732721}"/>
              </a:ext>
            </a:extLst>
          </p:cNvPr>
          <p:cNvSpPr txBox="1"/>
          <p:nvPr/>
        </p:nvSpPr>
        <p:spPr>
          <a:xfrm>
            <a:off x="64013" y="62558"/>
            <a:ext cx="14630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院外支援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F9A544-8825-8AC1-C621-C8CF98734CD5}"/>
              </a:ext>
            </a:extLst>
          </p:cNvPr>
          <p:cNvSpPr txBox="1"/>
          <p:nvPr/>
        </p:nvSpPr>
        <p:spPr>
          <a:xfrm>
            <a:off x="499621" y="6426109"/>
            <a:ext cx="392731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600" kern="100" dirty="0">
                <a:effectLst/>
                <a:latin typeface="游明朝" panose="02020400000000000000" pitchFamily="18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「身近な医療支援チーム」</a:t>
            </a:r>
            <a:r>
              <a:rPr lang="ja-JP" altLang="en-US" sz="16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　Ⓒ佐賀県医務課</a:t>
            </a:r>
            <a:endParaRPr lang="ja-JP" altLang="en-US" sz="1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E2C6C6C-E834-2739-B045-4842E6A2D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7" y="1822361"/>
            <a:ext cx="5286890" cy="4411149"/>
          </a:xfrm>
          <a:prstGeom prst="rect">
            <a:avLst/>
          </a:prstGeom>
        </p:spPr>
      </p:pic>
      <p:sp>
        <p:nvSpPr>
          <p:cNvPr id="5" name="矢印: 下 4">
            <a:extLst>
              <a:ext uri="{FF2B5EF4-FFF2-40B4-BE49-F238E27FC236}">
                <a16:creationId xmlns:a16="http://schemas.microsoft.com/office/drawing/2014/main" id="{7ED250D9-8B5C-FB42-39D8-45D004795A07}"/>
              </a:ext>
            </a:extLst>
          </p:cNvPr>
          <p:cNvSpPr/>
          <p:nvPr/>
        </p:nvSpPr>
        <p:spPr>
          <a:xfrm>
            <a:off x="2783292" y="1240311"/>
            <a:ext cx="451957" cy="514270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B6270E9-38CE-6946-FE17-6748413D6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47" t="36158" r="55585" b="20911"/>
          <a:stretch/>
        </p:blipFill>
        <p:spPr bwMode="auto">
          <a:xfrm>
            <a:off x="5930813" y="1861142"/>
            <a:ext cx="5738098" cy="3967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707784-B0B0-2142-8FB5-FF3E10A1BD5F}"/>
              </a:ext>
            </a:extLst>
          </p:cNvPr>
          <p:cNvSpPr txBox="1"/>
          <p:nvPr/>
        </p:nvSpPr>
        <p:spPr>
          <a:xfrm>
            <a:off x="5106838" y="6426109"/>
            <a:ext cx="69539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600" i="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地域医療を支えるプロジェクトにあなたの力を貸してください！</a:t>
            </a:r>
            <a:r>
              <a:rPr lang="ja-JP" altLang="en-US" sz="16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 Ⓒ佐賀県医務課</a:t>
            </a:r>
            <a:endParaRPr lang="ja-JP" altLang="en-US" sz="1600" i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D15BDBE-0CCA-34C1-DEB2-240440127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28239"/>
            <a:ext cx="5678557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現在、好生館のMedical Link Officeに所属し、</a:t>
            </a:r>
            <a:endParaRPr kumimoji="0" lang="en-US" altLang="ja-JP" sz="14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地域の病院で</a:t>
            </a:r>
            <a:r>
              <a:rPr kumimoji="0" lang="ja-JP" altLang="ja-JP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プライマリケア医</a:t>
            </a:r>
            <a:r>
              <a:rPr kumimoji="0" lang="ja-JP" altLang="ja-JP" sz="1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として勤務するドクターを募集しています！</a:t>
            </a:r>
            <a:endParaRPr kumimoji="0" lang="ja-JP" altLang="ja-JP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497356-71F6-E539-76F0-C9AEFBAB9AE2}"/>
              </a:ext>
            </a:extLst>
          </p:cNvPr>
          <p:cNvSpPr txBox="1"/>
          <p:nvPr/>
        </p:nvSpPr>
        <p:spPr>
          <a:xfrm>
            <a:off x="5771072" y="179643"/>
            <a:ext cx="6420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好生館の医師→地域医療機関へ（外来）</a:t>
            </a:r>
            <a:endParaRPr lang="en-US" altLang="ja-JP" sz="2800" kern="1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r>
              <a:rPr lang="ja-JP" altLang="en-US" sz="2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地域医療機関の医師→診療所へ（巡回）</a:t>
            </a:r>
            <a:endParaRPr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9B9A4D8-8B72-E640-A6D5-4C6E1FA2A19D}"/>
              </a:ext>
            </a:extLst>
          </p:cNvPr>
          <p:cNvSpPr txBox="1"/>
          <p:nvPr/>
        </p:nvSpPr>
        <p:spPr>
          <a:xfrm>
            <a:off x="5966219" y="123583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2800" b="1" dirty="0">
                <a:solidFill>
                  <a:srgbClr val="00B0F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</a:t>
            </a:r>
            <a:r>
              <a:rPr lang="ja-JP" altLang="en-US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身近な医療を支援する</a:t>
            </a:r>
            <a:endParaRPr lang="en-US" altLang="ja-JP" sz="28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C030E54-A287-3A14-282B-12749F81E21D}"/>
              </a:ext>
            </a:extLst>
          </p:cNvPr>
          <p:cNvSpPr/>
          <p:nvPr/>
        </p:nvSpPr>
        <p:spPr>
          <a:xfrm>
            <a:off x="5641676" y="126483"/>
            <a:ext cx="6486312" cy="17346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335B04-308A-0BDD-028E-AA722B8515E2}"/>
              </a:ext>
            </a:extLst>
          </p:cNvPr>
          <p:cNvSpPr txBox="1"/>
          <p:nvPr/>
        </p:nvSpPr>
        <p:spPr>
          <a:xfrm>
            <a:off x="2011617" y="93881"/>
            <a:ext cx="22457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kern="1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（医師の）</a:t>
            </a:r>
            <a:endParaRPr lang="en-US" altLang="ja-JP" sz="2800" kern="1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3200" kern="1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空間的</a:t>
            </a:r>
            <a:r>
              <a:rPr lang="ja-JP" altLang="en-US" sz="3200" kern="100" dirty="0">
                <a:solidFill>
                  <a:srgbClr val="FF000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偏在</a:t>
            </a:r>
            <a:endParaRPr lang="en-US" altLang="ja-JP" sz="3200" kern="100" dirty="0">
              <a:solidFill>
                <a:srgbClr val="FF000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9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6D218E-58B8-131A-773B-43B7ACBE2A85}"/>
              </a:ext>
            </a:extLst>
          </p:cNvPr>
          <p:cNvSpPr txBox="1"/>
          <p:nvPr/>
        </p:nvSpPr>
        <p:spPr>
          <a:xfrm>
            <a:off x="115019" y="6416584"/>
            <a:ext cx="642727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病院総合医の役割と働き方改革（</a:t>
            </a:r>
            <a:r>
              <a:rPr lang="ja-JP" altLang="ja-JP" sz="1400" kern="100" dirty="0">
                <a:effectLst/>
                <a:latin typeface="游明朝" panose="02020400000000000000" pitchFamily="18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済生会熊本病院包括診療部</a:t>
            </a:r>
            <a:r>
              <a:rPr lang="ja-JP" altLang="en-US" sz="14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園田先生から供与）</a:t>
            </a:r>
            <a:endParaRPr lang="ja-JP" altLang="en-US" sz="1400" dirty="0"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C7CE5A-5001-55FB-200F-E63ACB08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26" y="1709095"/>
            <a:ext cx="5296028" cy="4353933"/>
          </a:xfrm>
          <a:prstGeom prst="rect">
            <a:avLst/>
          </a:prstGeom>
          <a:ln>
            <a:noFill/>
          </a:ln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E60EC43-4D44-E935-2E69-4D81AA8CDBE4}"/>
              </a:ext>
            </a:extLst>
          </p:cNvPr>
          <p:cNvSpPr/>
          <p:nvPr/>
        </p:nvSpPr>
        <p:spPr>
          <a:xfrm>
            <a:off x="441584" y="5683859"/>
            <a:ext cx="5589713" cy="42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8D0C6B2F-1F25-064A-3D0A-9E32D15842AF}"/>
              </a:ext>
            </a:extLst>
          </p:cNvPr>
          <p:cNvSpPr/>
          <p:nvPr/>
        </p:nvSpPr>
        <p:spPr>
          <a:xfrm>
            <a:off x="478990" y="2244119"/>
            <a:ext cx="1154500" cy="5537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E078A6-3A74-266F-CA42-B08745370402}"/>
              </a:ext>
            </a:extLst>
          </p:cNvPr>
          <p:cNvSpPr txBox="1"/>
          <p:nvPr/>
        </p:nvSpPr>
        <p:spPr>
          <a:xfrm>
            <a:off x="6634277" y="1231503"/>
            <a:ext cx="330155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ja-JP" altLang="en-US" sz="2800" b="1" dirty="0">
                <a:solidFill>
                  <a:srgbClr val="00B0F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♦</a:t>
            </a:r>
            <a:r>
              <a:rPr lang="ja-JP" altLang="en-US" sz="28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医療の質を高める</a:t>
            </a:r>
            <a:endParaRPr lang="ja-JP" altLang="en-US" sz="2000" b="0" i="0" dirty="0">
              <a:solidFill>
                <a:srgbClr val="222222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6A8F07C-EF6B-D855-B70F-FE276A94F94F}"/>
              </a:ext>
            </a:extLst>
          </p:cNvPr>
          <p:cNvSpPr/>
          <p:nvPr/>
        </p:nvSpPr>
        <p:spPr>
          <a:xfrm>
            <a:off x="3115434" y="2120113"/>
            <a:ext cx="1075666" cy="8117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8DBA597-EF89-619D-31E4-3DE28E12B2DF}"/>
              </a:ext>
            </a:extLst>
          </p:cNvPr>
          <p:cNvSpPr/>
          <p:nvPr/>
        </p:nvSpPr>
        <p:spPr>
          <a:xfrm>
            <a:off x="2011617" y="2120112"/>
            <a:ext cx="1023805" cy="8117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51EB118-2F5C-3320-AD5F-7C5D4CF499BD}"/>
              </a:ext>
            </a:extLst>
          </p:cNvPr>
          <p:cNvSpPr/>
          <p:nvPr/>
        </p:nvSpPr>
        <p:spPr>
          <a:xfrm>
            <a:off x="478990" y="2977703"/>
            <a:ext cx="3712110" cy="5537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33275B7-ACE5-1EED-3BDC-25086D429765}"/>
              </a:ext>
            </a:extLst>
          </p:cNvPr>
          <p:cNvSpPr txBox="1"/>
          <p:nvPr/>
        </p:nvSpPr>
        <p:spPr>
          <a:xfrm>
            <a:off x="6799217" y="2177901"/>
            <a:ext cx="53927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ja-JP" altLang="en-US" sz="24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・働き方改革</a:t>
            </a:r>
            <a:endParaRPr lang="en-US" altLang="ja-JP" sz="24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（医師・コメディカルが効率的に働ける）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・医療安全向上</a:t>
            </a:r>
            <a:endParaRPr lang="en-US" altLang="ja-JP" sz="24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（心理的安全性を担保したチェック体制）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・患者満足度</a:t>
            </a:r>
            <a:endParaRPr lang="en-US" altLang="ja-JP" sz="24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（病棟の“かかりつけ医”）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・職員満足度</a:t>
            </a:r>
            <a:endParaRPr lang="en-US" altLang="ja-JP" sz="24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4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（働きやすい職場環境）</a:t>
            </a:r>
            <a:endParaRPr lang="ja-JP" altLang="en-US" sz="2400" b="0" i="0" dirty="0">
              <a:solidFill>
                <a:srgbClr val="222222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C4C891-E4BC-A304-1926-B7915C6DB614}"/>
              </a:ext>
            </a:extLst>
          </p:cNvPr>
          <p:cNvSpPr txBox="1"/>
          <p:nvPr/>
        </p:nvSpPr>
        <p:spPr>
          <a:xfrm>
            <a:off x="6220209" y="544244"/>
            <a:ext cx="4943077" cy="5847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病院総合医を病棟に配置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B591EB-B7DB-5335-0F8A-8602745B79FF}"/>
              </a:ext>
            </a:extLst>
          </p:cNvPr>
          <p:cNvSpPr txBox="1"/>
          <p:nvPr/>
        </p:nvSpPr>
        <p:spPr>
          <a:xfrm>
            <a:off x="115019" y="66184"/>
            <a:ext cx="14313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solidFill>
                  <a:srgbClr val="22222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院内支援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537660-594C-530C-9728-05E1D5191687}"/>
              </a:ext>
            </a:extLst>
          </p:cNvPr>
          <p:cNvSpPr txBox="1"/>
          <p:nvPr/>
        </p:nvSpPr>
        <p:spPr>
          <a:xfrm>
            <a:off x="2011617" y="93881"/>
            <a:ext cx="22457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kern="1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（医師の）</a:t>
            </a:r>
            <a:endParaRPr lang="en-US" altLang="ja-JP" sz="2800" kern="1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3200" kern="1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時間的</a:t>
            </a:r>
            <a:r>
              <a:rPr lang="ja-JP" altLang="en-US" sz="3200" kern="100" dirty="0">
                <a:solidFill>
                  <a:srgbClr val="FF000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偏在</a:t>
            </a:r>
            <a:endParaRPr lang="en-US" altLang="ja-JP" sz="3200" kern="100" dirty="0">
              <a:solidFill>
                <a:srgbClr val="FF000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B3B82CB5-BAD4-9B0F-9744-A36E2188A5D9}"/>
              </a:ext>
            </a:extLst>
          </p:cNvPr>
          <p:cNvSpPr/>
          <p:nvPr/>
        </p:nvSpPr>
        <p:spPr>
          <a:xfrm>
            <a:off x="2809443" y="1167565"/>
            <a:ext cx="451957" cy="514270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72BA23A-1B63-8FF7-9329-29AA94563BD6}"/>
              </a:ext>
            </a:extLst>
          </p:cNvPr>
          <p:cNvSpPr/>
          <p:nvPr/>
        </p:nvSpPr>
        <p:spPr>
          <a:xfrm>
            <a:off x="6307548" y="431000"/>
            <a:ext cx="4943077" cy="14150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3951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91890BC-38F7-3DB7-55FB-FABE6089906D}"/>
              </a:ext>
            </a:extLst>
          </p:cNvPr>
          <p:cNvSpPr/>
          <p:nvPr/>
        </p:nvSpPr>
        <p:spPr>
          <a:xfrm>
            <a:off x="808790" y="2036872"/>
            <a:ext cx="10206458" cy="1059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1C9E726-4CBF-63FC-F638-B219FED599C1}"/>
              </a:ext>
            </a:extLst>
          </p:cNvPr>
          <p:cNvSpPr/>
          <p:nvPr/>
        </p:nvSpPr>
        <p:spPr>
          <a:xfrm>
            <a:off x="808790" y="5363383"/>
            <a:ext cx="10206458" cy="1059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4AF9D4-9C3C-2498-CC44-53D0EF6D8B63}"/>
              </a:ext>
            </a:extLst>
          </p:cNvPr>
          <p:cNvSpPr txBox="1"/>
          <p:nvPr/>
        </p:nvSpPr>
        <p:spPr>
          <a:xfrm>
            <a:off x="3583506" y="163903"/>
            <a:ext cx="5663236" cy="599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Medical Link</a:t>
            </a:r>
            <a:r>
              <a:rPr kumimoji="1" lang="ja-JP" altLang="en-US" sz="32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ja-JP" sz="32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Doctor </a:t>
            </a:r>
            <a:r>
              <a:rPr kumimoji="1" lang="ja-JP" altLang="en-US" sz="32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の業務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836DDF5-E4BA-41E4-12DB-3E0689682F8A}"/>
              </a:ext>
            </a:extLst>
          </p:cNvPr>
          <p:cNvSpPr txBox="1"/>
          <p:nvPr/>
        </p:nvSpPr>
        <p:spPr>
          <a:xfrm>
            <a:off x="1465290" y="2298186"/>
            <a:ext cx="536906" cy="28783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情報共有（カンファ等）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0C0611C-8990-88C9-A3AC-CC4F2E86D4A1}"/>
              </a:ext>
            </a:extLst>
          </p:cNvPr>
          <p:cNvSpPr txBox="1"/>
          <p:nvPr/>
        </p:nvSpPr>
        <p:spPr>
          <a:xfrm>
            <a:off x="1442608" y="1585685"/>
            <a:ext cx="603087" cy="385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8:30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98AFA8-8FBD-B465-A1BE-51C16C142E88}"/>
              </a:ext>
            </a:extLst>
          </p:cNvPr>
          <p:cNvSpPr txBox="1"/>
          <p:nvPr/>
        </p:nvSpPr>
        <p:spPr>
          <a:xfrm>
            <a:off x="4248874" y="1585685"/>
            <a:ext cx="727371" cy="385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11:00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8E6FBD-A3F0-DB21-77BC-163730F81E33}"/>
              </a:ext>
            </a:extLst>
          </p:cNvPr>
          <p:cNvSpPr txBox="1"/>
          <p:nvPr/>
        </p:nvSpPr>
        <p:spPr>
          <a:xfrm>
            <a:off x="6495553" y="1585685"/>
            <a:ext cx="727371" cy="385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14:00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F07F19D-6504-CE7F-41A2-E9F776E76F4D}"/>
              </a:ext>
            </a:extLst>
          </p:cNvPr>
          <p:cNvSpPr txBox="1"/>
          <p:nvPr/>
        </p:nvSpPr>
        <p:spPr>
          <a:xfrm>
            <a:off x="9989047" y="1585685"/>
            <a:ext cx="727371" cy="385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17:15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41ECAEC-8967-9F24-AC23-1BAC19D1E889}"/>
              </a:ext>
            </a:extLst>
          </p:cNvPr>
          <p:cNvSpPr txBox="1"/>
          <p:nvPr/>
        </p:nvSpPr>
        <p:spPr>
          <a:xfrm>
            <a:off x="2390495" y="3122392"/>
            <a:ext cx="536906" cy="18702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依頼患者診察</a:t>
            </a:r>
            <a:endParaRPr lang="en-US" altLang="ja-JP" sz="2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2D94478-C210-FE4D-32DF-7C3CD94DC31A}"/>
              </a:ext>
            </a:extLst>
          </p:cNvPr>
          <p:cNvSpPr txBox="1"/>
          <p:nvPr/>
        </p:nvSpPr>
        <p:spPr>
          <a:xfrm>
            <a:off x="3823344" y="3122391"/>
            <a:ext cx="536906" cy="18702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担当患者診察</a:t>
            </a:r>
            <a:endParaRPr lang="en-US" altLang="ja-JP" sz="2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B44A2D-D245-D602-B935-533324894C02}"/>
              </a:ext>
            </a:extLst>
          </p:cNvPr>
          <p:cNvSpPr txBox="1"/>
          <p:nvPr/>
        </p:nvSpPr>
        <p:spPr>
          <a:xfrm>
            <a:off x="5220553" y="2485240"/>
            <a:ext cx="850101" cy="62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昼休憩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（交代）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62CB0AE-B123-C4EE-4C62-4A2ABB649577}"/>
              </a:ext>
            </a:extLst>
          </p:cNvPr>
          <p:cNvSpPr txBox="1"/>
          <p:nvPr/>
        </p:nvSpPr>
        <p:spPr>
          <a:xfrm>
            <a:off x="4496773" y="4314965"/>
            <a:ext cx="1657946" cy="62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診療支援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（要請に応じて）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7B97CA5-D06C-7200-203F-82850B76BC05}"/>
              </a:ext>
            </a:extLst>
          </p:cNvPr>
          <p:cNvSpPr txBox="1"/>
          <p:nvPr/>
        </p:nvSpPr>
        <p:spPr>
          <a:xfrm>
            <a:off x="8572842" y="3122391"/>
            <a:ext cx="536906" cy="18702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担当患者診察</a:t>
            </a:r>
            <a:endParaRPr lang="en-US" altLang="ja-JP" sz="2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0075465-8BB4-D4E8-E361-A80A33ED2647}"/>
              </a:ext>
            </a:extLst>
          </p:cNvPr>
          <p:cNvSpPr txBox="1"/>
          <p:nvPr/>
        </p:nvSpPr>
        <p:spPr>
          <a:xfrm>
            <a:off x="6198093" y="2223198"/>
            <a:ext cx="536906" cy="28783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情報共有（カンファ等）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0B2A7B-D6D9-B1CD-449B-E7599D25D1BE}"/>
              </a:ext>
            </a:extLst>
          </p:cNvPr>
          <p:cNvSpPr txBox="1"/>
          <p:nvPr/>
        </p:nvSpPr>
        <p:spPr>
          <a:xfrm>
            <a:off x="9349586" y="2223198"/>
            <a:ext cx="536906" cy="30283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情報共有（申し送り等）</a:t>
            </a:r>
            <a:endParaRPr lang="en-US" altLang="ja-JP" sz="24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F91A7C3-D10A-BA97-A88F-4CE860255DCB}"/>
              </a:ext>
            </a:extLst>
          </p:cNvPr>
          <p:cNvSpPr txBox="1"/>
          <p:nvPr/>
        </p:nvSpPr>
        <p:spPr>
          <a:xfrm>
            <a:off x="2549666" y="884039"/>
            <a:ext cx="804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病棟に常駐し、主治科医師やコメディカルの業務を支援する</a:t>
            </a:r>
            <a:endParaRPr kumimoji="1" lang="ja-JP" altLang="en-US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F53F3F0-040E-C3D2-6221-E1209D21F7A4}"/>
              </a:ext>
            </a:extLst>
          </p:cNvPr>
          <p:cNvSpPr txBox="1"/>
          <p:nvPr/>
        </p:nvSpPr>
        <p:spPr>
          <a:xfrm>
            <a:off x="3635760" y="5494245"/>
            <a:ext cx="424931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人間ドック業務　（ピンチヒッター）　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EB2FCB3-076F-5DB5-9B6C-DFA03B7DDB40}"/>
              </a:ext>
            </a:extLst>
          </p:cNvPr>
          <p:cNvSpPr/>
          <p:nvPr/>
        </p:nvSpPr>
        <p:spPr>
          <a:xfrm>
            <a:off x="802257" y="5930056"/>
            <a:ext cx="10206458" cy="1059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1E30046-264C-314D-86CB-64724DAEC7BE}"/>
              </a:ext>
            </a:extLst>
          </p:cNvPr>
          <p:cNvSpPr txBox="1"/>
          <p:nvPr/>
        </p:nvSpPr>
        <p:spPr>
          <a:xfrm>
            <a:off x="1634343" y="6114377"/>
            <a:ext cx="8252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唐津市民病院きたはた出向　（週１回）　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D7913D0-C2D8-FC3F-9379-AC1B69A44DEA}"/>
              </a:ext>
            </a:extLst>
          </p:cNvPr>
          <p:cNvSpPr txBox="1"/>
          <p:nvPr/>
        </p:nvSpPr>
        <p:spPr>
          <a:xfrm>
            <a:off x="3112821" y="2485240"/>
            <a:ext cx="470685" cy="232028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病棟</a:t>
            </a:r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NST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活動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6F7D30D-E6DC-E644-7B6C-FFE24E5853BB}"/>
              </a:ext>
            </a:extLst>
          </p:cNvPr>
          <p:cNvSpPr txBox="1"/>
          <p:nvPr/>
        </p:nvSpPr>
        <p:spPr>
          <a:xfrm>
            <a:off x="6974837" y="3122392"/>
            <a:ext cx="536906" cy="18702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依頼患者診察</a:t>
            </a:r>
            <a:endParaRPr lang="en-US" altLang="ja-JP" sz="240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40C06CF-8F80-5AD2-7E35-6108F195ABC1}"/>
              </a:ext>
            </a:extLst>
          </p:cNvPr>
          <p:cNvSpPr txBox="1"/>
          <p:nvPr/>
        </p:nvSpPr>
        <p:spPr>
          <a:xfrm>
            <a:off x="7774696" y="2485240"/>
            <a:ext cx="492443" cy="2339743"/>
          </a:xfrm>
          <a:prstGeom prst="rect">
            <a:avLst/>
          </a:prstGeom>
          <a:solidFill>
            <a:srgbClr val="FFFF00"/>
          </a:solidFill>
        </p:spPr>
        <p:txBody>
          <a:bodyPr vert="eaVert" wrap="non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病棟薬剤チーム活動</a:t>
            </a:r>
          </a:p>
        </p:txBody>
      </p:sp>
    </p:spTree>
    <p:extLst>
      <p:ext uri="{BB962C8B-B14F-4D97-AF65-F5344CB8AC3E}">
        <p14:creationId xmlns:p14="http://schemas.microsoft.com/office/powerpoint/2010/main" val="2439674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3597</TotalTime>
  <Words>2502</Words>
  <Application>Microsoft Office PowerPoint</Application>
  <PresentationFormat>ワイド画面</PresentationFormat>
  <Paragraphs>393</Paragraphs>
  <Slides>34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3" baseType="lpstr">
      <vt:lpstr>HG丸ｺﾞｼｯｸM-PRO</vt:lpstr>
      <vt:lpstr>ＭＳ Ｐゴシック</vt:lpstr>
      <vt:lpstr>メイリオ</vt:lpstr>
      <vt:lpstr>游ゴシック</vt:lpstr>
      <vt:lpstr>游ゴシック Light</vt:lpstr>
      <vt:lpstr>游明朝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eijomatsuishi</dc:creator>
  <cp:lastModifiedBy>松石英城</cp:lastModifiedBy>
  <cp:revision>307</cp:revision>
  <cp:lastPrinted>2021-09-15T01:26:05Z</cp:lastPrinted>
  <dcterms:created xsi:type="dcterms:W3CDTF">2020-09-01T04:35:02Z</dcterms:created>
  <dcterms:modified xsi:type="dcterms:W3CDTF">2022-10-24T01:21:46Z</dcterms:modified>
</cp:coreProperties>
</file>